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9" r:id="rId2"/>
    <p:sldId id="324" r:id="rId3"/>
    <p:sldId id="320" r:id="rId4"/>
    <p:sldId id="322" r:id="rId5"/>
    <p:sldId id="302" r:id="rId6"/>
    <p:sldId id="321" r:id="rId7"/>
    <p:sldId id="301" r:id="rId8"/>
    <p:sldId id="290" r:id="rId9"/>
    <p:sldId id="284" r:id="rId10"/>
    <p:sldId id="298" r:id="rId11"/>
    <p:sldId id="291" r:id="rId12"/>
    <p:sldId id="305" r:id="rId13"/>
    <p:sldId id="323" r:id="rId14"/>
    <p:sldId id="325" r:id="rId15"/>
    <p:sldId id="318" r:id="rId1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245"/>
    <a:srgbClr val="918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61163" autoAdjust="0"/>
  </p:normalViewPr>
  <p:slideViewPr>
    <p:cSldViewPr snapToGrid="0">
      <p:cViewPr varScale="1">
        <p:scale>
          <a:sx n="73" d="100"/>
          <a:sy n="73" d="100"/>
        </p:scale>
        <p:origin x="161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E29D81-DF0D-4D87-AC54-355F191F2087}" type="doc">
      <dgm:prSet loTypeId="urn:microsoft.com/office/officeart/2005/8/layout/vProcess5" loCatId="process" qsTypeId="urn:microsoft.com/office/officeart/2005/8/quickstyle/simple1" qsCatId="simple" csTypeId="urn:microsoft.com/office/officeart/2005/8/colors/accent2_2" csCatId="accent2" phldr="1"/>
      <dgm:spPr/>
    </dgm:pt>
    <dgm:pt modelId="{C23BB027-1D75-4C4C-A8FD-89A609426AB5}">
      <dgm:prSet phldrT="[Text]"/>
      <dgm:spPr/>
      <dgm:t>
        <a:bodyPr/>
        <a:lstStyle/>
        <a:p>
          <a:r>
            <a:rPr lang="en-US" dirty="0" smtClean="0"/>
            <a:t>Sponsorship of projects for scoring</a:t>
          </a:r>
        </a:p>
      </dgm:t>
    </dgm:pt>
    <dgm:pt modelId="{0F5A8717-0455-411A-B484-8DF2E459BDED}" type="parTrans" cxnId="{AE37C530-1761-4294-A1F2-5163D359199E}">
      <dgm:prSet/>
      <dgm:spPr/>
      <dgm:t>
        <a:bodyPr/>
        <a:lstStyle/>
        <a:p>
          <a:endParaRPr lang="en-US"/>
        </a:p>
      </dgm:t>
    </dgm:pt>
    <dgm:pt modelId="{3E235CAA-2859-4F3D-BF01-E41DA45B297A}" type="sibTrans" cxnId="{AE37C530-1761-4294-A1F2-5163D359199E}">
      <dgm:prSet/>
      <dgm:spPr/>
      <dgm:t>
        <a:bodyPr/>
        <a:lstStyle/>
        <a:p>
          <a:endParaRPr lang="en-US"/>
        </a:p>
      </dgm:t>
    </dgm:pt>
    <dgm:pt modelId="{7D26A353-08A1-4237-AE67-AAD02F2A0E0F}">
      <dgm:prSet phldrT="[Text]"/>
      <dgm:spPr/>
      <dgm:t>
        <a:bodyPr/>
        <a:lstStyle/>
        <a:p>
          <a:r>
            <a:rPr lang="en-US" dirty="0" smtClean="0"/>
            <a:t>Data Verification</a:t>
          </a:r>
          <a:endParaRPr lang="en-US" dirty="0"/>
        </a:p>
      </dgm:t>
    </dgm:pt>
    <dgm:pt modelId="{0773B2D6-487E-4AC0-885A-4A9FABA53129}" type="parTrans" cxnId="{27BB8FA0-BC55-41AB-8E85-01D1D4D18CD2}">
      <dgm:prSet/>
      <dgm:spPr/>
      <dgm:t>
        <a:bodyPr/>
        <a:lstStyle/>
        <a:p>
          <a:endParaRPr lang="en-US"/>
        </a:p>
      </dgm:t>
    </dgm:pt>
    <dgm:pt modelId="{F48851F7-A737-403B-A4F4-0F9242BD32D0}" type="sibTrans" cxnId="{27BB8FA0-BC55-41AB-8E85-01D1D4D18CD2}">
      <dgm:prSet/>
      <dgm:spPr/>
      <dgm:t>
        <a:bodyPr/>
        <a:lstStyle/>
        <a:p>
          <a:endParaRPr lang="en-US"/>
        </a:p>
      </dgm:t>
    </dgm:pt>
    <dgm:pt modelId="{925E344E-59CD-413F-8046-0D1B255EBCA0}">
      <dgm:prSet phldrT="[Text]"/>
      <dgm:spPr/>
      <dgm:t>
        <a:bodyPr/>
        <a:lstStyle/>
        <a:p>
          <a:r>
            <a:rPr lang="en-US" dirty="0" smtClean="0"/>
            <a:t>Statewide Scoring:                               Establish statewide priorities</a:t>
          </a:r>
          <a:endParaRPr lang="en-US" dirty="0"/>
        </a:p>
      </dgm:t>
    </dgm:pt>
    <dgm:pt modelId="{A1C00E2C-ABB0-488F-83D0-2338F26289D2}" type="parTrans" cxnId="{6F510150-C54B-4330-8F1A-8F38A420421B}">
      <dgm:prSet/>
      <dgm:spPr/>
      <dgm:t>
        <a:bodyPr/>
        <a:lstStyle/>
        <a:p>
          <a:endParaRPr lang="en-US"/>
        </a:p>
      </dgm:t>
    </dgm:pt>
    <dgm:pt modelId="{E0AD8D65-D597-4FAB-916B-2F2B3442A6DC}" type="sibTrans" cxnId="{6F510150-C54B-4330-8F1A-8F38A420421B}">
      <dgm:prSet/>
      <dgm:spPr/>
      <dgm:t>
        <a:bodyPr/>
        <a:lstStyle/>
        <a:p>
          <a:endParaRPr lang="en-US"/>
        </a:p>
      </dgm:t>
    </dgm:pt>
    <dgm:pt modelId="{F5867F87-DAE0-4614-8E51-E663AF3F37E9}">
      <dgm:prSet phldrT="[Text]"/>
      <dgm:spPr/>
      <dgm:t>
        <a:bodyPr/>
        <a:lstStyle/>
        <a:p>
          <a:r>
            <a:rPr lang="en-US" dirty="0" smtClean="0"/>
            <a:t>Regional Scoring:                            Local Boost / Regional funding Priorities</a:t>
          </a:r>
          <a:endParaRPr lang="en-US" dirty="0"/>
        </a:p>
      </dgm:t>
    </dgm:pt>
    <dgm:pt modelId="{4EEF24E7-700F-4173-86DC-B25F62C7B494}" type="parTrans" cxnId="{EA042FAD-4D03-412A-B2FC-BD0B60239CC6}">
      <dgm:prSet/>
      <dgm:spPr/>
      <dgm:t>
        <a:bodyPr/>
        <a:lstStyle/>
        <a:p>
          <a:endParaRPr lang="en-US"/>
        </a:p>
      </dgm:t>
    </dgm:pt>
    <dgm:pt modelId="{8AA9995B-E6FD-455D-8DC1-3665F3F7252D}" type="sibTrans" cxnId="{EA042FAD-4D03-412A-B2FC-BD0B60239CC6}">
      <dgm:prSet/>
      <dgm:spPr/>
      <dgm:t>
        <a:bodyPr/>
        <a:lstStyle/>
        <a:p>
          <a:endParaRPr lang="en-US"/>
        </a:p>
      </dgm:t>
    </dgm:pt>
    <dgm:pt modelId="{2006A00E-7055-4978-B990-F5ED8C5D2C56}">
      <dgm:prSet phldrT="[Text]"/>
      <dgm:spPr/>
      <dgm:t>
        <a:bodyPr/>
        <a:lstStyle/>
        <a:p>
          <a:r>
            <a:rPr lang="en-US" dirty="0" smtClean="0"/>
            <a:t>Draft Recommended Highway Plan</a:t>
          </a:r>
          <a:endParaRPr lang="en-US" dirty="0"/>
        </a:p>
      </dgm:t>
    </dgm:pt>
    <dgm:pt modelId="{57370AAF-C3FD-4706-AD55-C10DE78F4857}" type="parTrans" cxnId="{73AB52AA-2425-4F39-BCF0-FC4AA2FFE518}">
      <dgm:prSet/>
      <dgm:spPr/>
      <dgm:t>
        <a:bodyPr/>
        <a:lstStyle/>
        <a:p>
          <a:endParaRPr lang="en-US"/>
        </a:p>
      </dgm:t>
    </dgm:pt>
    <dgm:pt modelId="{1A5CF5B2-995E-49CA-895A-1D8154B48A10}" type="sibTrans" cxnId="{73AB52AA-2425-4F39-BCF0-FC4AA2FFE518}">
      <dgm:prSet/>
      <dgm:spPr/>
      <dgm:t>
        <a:bodyPr/>
        <a:lstStyle/>
        <a:p>
          <a:endParaRPr lang="en-US"/>
        </a:p>
      </dgm:t>
    </dgm:pt>
    <dgm:pt modelId="{73E1FFC2-5D95-4692-922D-7C92715A07B0}" type="pres">
      <dgm:prSet presAssocID="{C6E29D81-DF0D-4D87-AC54-355F191F2087}" presName="outerComposite" presStyleCnt="0">
        <dgm:presLayoutVars>
          <dgm:chMax val="5"/>
          <dgm:dir/>
          <dgm:resizeHandles val="exact"/>
        </dgm:presLayoutVars>
      </dgm:prSet>
      <dgm:spPr/>
    </dgm:pt>
    <dgm:pt modelId="{D35B1CA3-3D58-4184-B8AE-6BC71FB96032}" type="pres">
      <dgm:prSet presAssocID="{C6E29D81-DF0D-4D87-AC54-355F191F2087}" presName="dummyMaxCanvas" presStyleCnt="0">
        <dgm:presLayoutVars/>
      </dgm:prSet>
      <dgm:spPr/>
    </dgm:pt>
    <dgm:pt modelId="{F956C231-B04F-4BD1-9F53-E1577E3D449A}" type="pres">
      <dgm:prSet presAssocID="{C6E29D81-DF0D-4D87-AC54-355F191F2087}" presName="FiveNodes_1" presStyleLbl="node1" presStyleIdx="0" presStyleCnt="5">
        <dgm:presLayoutVars>
          <dgm:bulletEnabled val="1"/>
        </dgm:presLayoutVars>
      </dgm:prSet>
      <dgm:spPr/>
      <dgm:t>
        <a:bodyPr/>
        <a:lstStyle/>
        <a:p>
          <a:endParaRPr lang="en-US"/>
        </a:p>
      </dgm:t>
    </dgm:pt>
    <dgm:pt modelId="{2BE95196-F222-456E-B1EB-A839C21D186F}" type="pres">
      <dgm:prSet presAssocID="{C6E29D81-DF0D-4D87-AC54-355F191F2087}" presName="FiveNodes_2" presStyleLbl="node1" presStyleIdx="1" presStyleCnt="5">
        <dgm:presLayoutVars>
          <dgm:bulletEnabled val="1"/>
        </dgm:presLayoutVars>
      </dgm:prSet>
      <dgm:spPr/>
      <dgm:t>
        <a:bodyPr/>
        <a:lstStyle/>
        <a:p>
          <a:endParaRPr lang="en-US"/>
        </a:p>
      </dgm:t>
    </dgm:pt>
    <dgm:pt modelId="{D50D26AC-40FC-4ED3-A5D6-C33487E2A015}" type="pres">
      <dgm:prSet presAssocID="{C6E29D81-DF0D-4D87-AC54-355F191F2087}" presName="FiveNodes_3" presStyleLbl="node1" presStyleIdx="2" presStyleCnt="5">
        <dgm:presLayoutVars>
          <dgm:bulletEnabled val="1"/>
        </dgm:presLayoutVars>
      </dgm:prSet>
      <dgm:spPr/>
      <dgm:t>
        <a:bodyPr/>
        <a:lstStyle/>
        <a:p>
          <a:endParaRPr lang="en-US"/>
        </a:p>
      </dgm:t>
    </dgm:pt>
    <dgm:pt modelId="{FC7A9D5E-6663-498A-AA2F-98257D4F1B8B}" type="pres">
      <dgm:prSet presAssocID="{C6E29D81-DF0D-4D87-AC54-355F191F2087}" presName="FiveNodes_4" presStyleLbl="node1" presStyleIdx="3" presStyleCnt="5">
        <dgm:presLayoutVars>
          <dgm:bulletEnabled val="1"/>
        </dgm:presLayoutVars>
      </dgm:prSet>
      <dgm:spPr/>
      <dgm:t>
        <a:bodyPr/>
        <a:lstStyle/>
        <a:p>
          <a:endParaRPr lang="en-US"/>
        </a:p>
      </dgm:t>
    </dgm:pt>
    <dgm:pt modelId="{B5BE523C-4921-4A9D-B76A-9FD9227C04E0}" type="pres">
      <dgm:prSet presAssocID="{C6E29D81-DF0D-4D87-AC54-355F191F2087}" presName="FiveNodes_5" presStyleLbl="node1" presStyleIdx="4" presStyleCnt="5">
        <dgm:presLayoutVars>
          <dgm:bulletEnabled val="1"/>
        </dgm:presLayoutVars>
      </dgm:prSet>
      <dgm:spPr/>
      <dgm:t>
        <a:bodyPr/>
        <a:lstStyle/>
        <a:p>
          <a:endParaRPr lang="en-US"/>
        </a:p>
      </dgm:t>
    </dgm:pt>
    <dgm:pt modelId="{AFEF0F4E-6C6F-4347-9FEC-A4E1EFE75684}" type="pres">
      <dgm:prSet presAssocID="{C6E29D81-DF0D-4D87-AC54-355F191F2087}" presName="FiveConn_1-2" presStyleLbl="fgAccFollowNode1" presStyleIdx="0" presStyleCnt="4">
        <dgm:presLayoutVars>
          <dgm:bulletEnabled val="1"/>
        </dgm:presLayoutVars>
      </dgm:prSet>
      <dgm:spPr/>
      <dgm:t>
        <a:bodyPr/>
        <a:lstStyle/>
        <a:p>
          <a:endParaRPr lang="en-US"/>
        </a:p>
      </dgm:t>
    </dgm:pt>
    <dgm:pt modelId="{E3671DA9-7DE2-467F-BFE5-92EC0D6E5D16}" type="pres">
      <dgm:prSet presAssocID="{C6E29D81-DF0D-4D87-AC54-355F191F2087}" presName="FiveConn_2-3" presStyleLbl="fgAccFollowNode1" presStyleIdx="1" presStyleCnt="4">
        <dgm:presLayoutVars>
          <dgm:bulletEnabled val="1"/>
        </dgm:presLayoutVars>
      </dgm:prSet>
      <dgm:spPr/>
      <dgm:t>
        <a:bodyPr/>
        <a:lstStyle/>
        <a:p>
          <a:endParaRPr lang="en-US"/>
        </a:p>
      </dgm:t>
    </dgm:pt>
    <dgm:pt modelId="{A8C5B940-E6D2-4315-A178-25F56D8CF3AD}" type="pres">
      <dgm:prSet presAssocID="{C6E29D81-DF0D-4D87-AC54-355F191F2087}" presName="FiveConn_3-4" presStyleLbl="fgAccFollowNode1" presStyleIdx="2" presStyleCnt="4">
        <dgm:presLayoutVars>
          <dgm:bulletEnabled val="1"/>
        </dgm:presLayoutVars>
      </dgm:prSet>
      <dgm:spPr/>
      <dgm:t>
        <a:bodyPr/>
        <a:lstStyle/>
        <a:p>
          <a:endParaRPr lang="en-US"/>
        </a:p>
      </dgm:t>
    </dgm:pt>
    <dgm:pt modelId="{126D2CA2-A106-40CE-ADE5-D613874716B7}" type="pres">
      <dgm:prSet presAssocID="{C6E29D81-DF0D-4D87-AC54-355F191F2087}" presName="FiveConn_4-5" presStyleLbl="fgAccFollowNode1" presStyleIdx="3" presStyleCnt="4">
        <dgm:presLayoutVars>
          <dgm:bulletEnabled val="1"/>
        </dgm:presLayoutVars>
      </dgm:prSet>
      <dgm:spPr/>
      <dgm:t>
        <a:bodyPr/>
        <a:lstStyle/>
        <a:p>
          <a:endParaRPr lang="en-US"/>
        </a:p>
      </dgm:t>
    </dgm:pt>
    <dgm:pt modelId="{10B7E953-EE28-47DB-9BE1-C42FD3529187}" type="pres">
      <dgm:prSet presAssocID="{C6E29D81-DF0D-4D87-AC54-355F191F2087}" presName="FiveNodes_1_text" presStyleLbl="node1" presStyleIdx="4" presStyleCnt="5">
        <dgm:presLayoutVars>
          <dgm:bulletEnabled val="1"/>
        </dgm:presLayoutVars>
      </dgm:prSet>
      <dgm:spPr/>
      <dgm:t>
        <a:bodyPr/>
        <a:lstStyle/>
        <a:p>
          <a:endParaRPr lang="en-US"/>
        </a:p>
      </dgm:t>
    </dgm:pt>
    <dgm:pt modelId="{39BADFE3-7303-4C31-A16D-4E0902F4C503}" type="pres">
      <dgm:prSet presAssocID="{C6E29D81-DF0D-4D87-AC54-355F191F2087}" presName="FiveNodes_2_text" presStyleLbl="node1" presStyleIdx="4" presStyleCnt="5">
        <dgm:presLayoutVars>
          <dgm:bulletEnabled val="1"/>
        </dgm:presLayoutVars>
      </dgm:prSet>
      <dgm:spPr/>
      <dgm:t>
        <a:bodyPr/>
        <a:lstStyle/>
        <a:p>
          <a:endParaRPr lang="en-US"/>
        </a:p>
      </dgm:t>
    </dgm:pt>
    <dgm:pt modelId="{F1C637E7-BBF3-4B69-9766-BF1C17B8DAEF}" type="pres">
      <dgm:prSet presAssocID="{C6E29D81-DF0D-4D87-AC54-355F191F2087}" presName="FiveNodes_3_text" presStyleLbl="node1" presStyleIdx="4" presStyleCnt="5">
        <dgm:presLayoutVars>
          <dgm:bulletEnabled val="1"/>
        </dgm:presLayoutVars>
      </dgm:prSet>
      <dgm:spPr/>
      <dgm:t>
        <a:bodyPr/>
        <a:lstStyle/>
        <a:p>
          <a:endParaRPr lang="en-US"/>
        </a:p>
      </dgm:t>
    </dgm:pt>
    <dgm:pt modelId="{91001356-E158-4EB2-8142-660F0D300E87}" type="pres">
      <dgm:prSet presAssocID="{C6E29D81-DF0D-4D87-AC54-355F191F2087}" presName="FiveNodes_4_text" presStyleLbl="node1" presStyleIdx="4" presStyleCnt="5">
        <dgm:presLayoutVars>
          <dgm:bulletEnabled val="1"/>
        </dgm:presLayoutVars>
      </dgm:prSet>
      <dgm:spPr/>
      <dgm:t>
        <a:bodyPr/>
        <a:lstStyle/>
        <a:p>
          <a:endParaRPr lang="en-US"/>
        </a:p>
      </dgm:t>
    </dgm:pt>
    <dgm:pt modelId="{F47F2888-B644-436D-A192-BA62D6C38CC1}" type="pres">
      <dgm:prSet presAssocID="{C6E29D81-DF0D-4D87-AC54-355F191F2087}" presName="FiveNodes_5_text" presStyleLbl="node1" presStyleIdx="4" presStyleCnt="5">
        <dgm:presLayoutVars>
          <dgm:bulletEnabled val="1"/>
        </dgm:presLayoutVars>
      </dgm:prSet>
      <dgm:spPr/>
      <dgm:t>
        <a:bodyPr/>
        <a:lstStyle/>
        <a:p>
          <a:endParaRPr lang="en-US"/>
        </a:p>
      </dgm:t>
    </dgm:pt>
  </dgm:ptLst>
  <dgm:cxnLst>
    <dgm:cxn modelId="{6B760AC2-DAC0-4D2D-855D-7EFD955CA55A}" type="presOf" srcId="{F5867F87-DAE0-4614-8E51-E663AF3F37E9}" destId="{91001356-E158-4EB2-8142-660F0D300E87}" srcOrd="1" destOrd="0" presId="urn:microsoft.com/office/officeart/2005/8/layout/vProcess5"/>
    <dgm:cxn modelId="{BFADC851-F799-4CCE-97DB-2E766D0B63FE}" type="presOf" srcId="{C6E29D81-DF0D-4D87-AC54-355F191F2087}" destId="{73E1FFC2-5D95-4692-922D-7C92715A07B0}" srcOrd="0" destOrd="0" presId="urn:microsoft.com/office/officeart/2005/8/layout/vProcess5"/>
    <dgm:cxn modelId="{03289F92-D10C-4AED-8FA7-78BE44D5CFB9}" type="presOf" srcId="{7D26A353-08A1-4237-AE67-AAD02F2A0E0F}" destId="{2BE95196-F222-456E-B1EB-A839C21D186F}" srcOrd="0" destOrd="0" presId="urn:microsoft.com/office/officeart/2005/8/layout/vProcess5"/>
    <dgm:cxn modelId="{10028964-1F0B-44D4-B258-6563ABFC3D11}" type="presOf" srcId="{F5867F87-DAE0-4614-8E51-E663AF3F37E9}" destId="{FC7A9D5E-6663-498A-AA2F-98257D4F1B8B}" srcOrd="0" destOrd="0" presId="urn:microsoft.com/office/officeart/2005/8/layout/vProcess5"/>
    <dgm:cxn modelId="{27BB8FA0-BC55-41AB-8E85-01D1D4D18CD2}" srcId="{C6E29D81-DF0D-4D87-AC54-355F191F2087}" destId="{7D26A353-08A1-4237-AE67-AAD02F2A0E0F}" srcOrd="1" destOrd="0" parTransId="{0773B2D6-487E-4AC0-885A-4A9FABA53129}" sibTransId="{F48851F7-A737-403B-A4F4-0F9242BD32D0}"/>
    <dgm:cxn modelId="{FA4D2665-02CD-4CAB-AB64-602F3C8FB698}" type="presOf" srcId="{925E344E-59CD-413F-8046-0D1B255EBCA0}" destId="{F1C637E7-BBF3-4B69-9766-BF1C17B8DAEF}" srcOrd="1" destOrd="0" presId="urn:microsoft.com/office/officeart/2005/8/layout/vProcess5"/>
    <dgm:cxn modelId="{2E4C1370-4FFE-4FD6-9D14-6B681F0A2DAE}" type="presOf" srcId="{3E235CAA-2859-4F3D-BF01-E41DA45B297A}" destId="{AFEF0F4E-6C6F-4347-9FEC-A4E1EFE75684}" srcOrd="0" destOrd="0" presId="urn:microsoft.com/office/officeart/2005/8/layout/vProcess5"/>
    <dgm:cxn modelId="{74EDF9BE-DB4B-4A88-B3C8-8FFE1059091B}" type="presOf" srcId="{F48851F7-A737-403B-A4F4-0F9242BD32D0}" destId="{E3671DA9-7DE2-467F-BFE5-92EC0D6E5D16}" srcOrd="0" destOrd="0" presId="urn:microsoft.com/office/officeart/2005/8/layout/vProcess5"/>
    <dgm:cxn modelId="{C145BA95-F4D8-43D2-A288-E37196465DDF}" type="presOf" srcId="{925E344E-59CD-413F-8046-0D1B255EBCA0}" destId="{D50D26AC-40FC-4ED3-A5D6-C33487E2A015}" srcOrd="0" destOrd="0" presId="urn:microsoft.com/office/officeart/2005/8/layout/vProcess5"/>
    <dgm:cxn modelId="{A819F92A-52F5-4E85-82EF-EAB0BA0890FF}" type="presOf" srcId="{8AA9995B-E6FD-455D-8DC1-3665F3F7252D}" destId="{126D2CA2-A106-40CE-ADE5-D613874716B7}" srcOrd="0" destOrd="0" presId="urn:microsoft.com/office/officeart/2005/8/layout/vProcess5"/>
    <dgm:cxn modelId="{73AB52AA-2425-4F39-BCF0-FC4AA2FFE518}" srcId="{C6E29D81-DF0D-4D87-AC54-355F191F2087}" destId="{2006A00E-7055-4978-B990-F5ED8C5D2C56}" srcOrd="4" destOrd="0" parTransId="{57370AAF-C3FD-4706-AD55-C10DE78F4857}" sibTransId="{1A5CF5B2-995E-49CA-895A-1D8154B48A10}"/>
    <dgm:cxn modelId="{EA042FAD-4D03-412A-B2FC-BD0B60239CC6}" srcId="{C6E29D81-DF0D-4D87-AC54-355F191F2087}" destId="{F5867F87-DAE0-4614-8E51-E663AF3F37E9}" srcOrd="3" destOrd="0" parTransId="{4EEF24E7-700F-4173-86DC-B25F62C7B494}" sibTransId="{8AA9995B-E6FD-455D-8DC1-3665F3F7252D}"/>
    <dgm:cxn modelId="{AE37C530-1761-4294-A1F2-5163D359199E}" srcId="{C6E29D81-DF0D-4D87-AC54-355F191F2087}" destId="{C23BB027-1D75-4C4C-A8FD-89A609426AB5}" srcOrd="0" destOrd="0" parTransId="{0F5A8717-0455-411A-B484-8DF2E459BDED}" sibTransId="{3E235CAA-2859-4F3D-BF01-E41DA45B297A}"/>
    <dgm:cxn modelId="{6F510150-C54B-4330-8F1A-8F38A420421B}" srcId="{C6E29D81-DF0D-4D87-AC54-355F191F2087}" destId="{925E344E-59CD-413F-8046-0D1B255EBCA0}" srcOrd="2" destOrd="0" parTransId="{A1C00E2C-ABB0-488F-83D0-2338F26289D2}" sibTransId="{E0AD8D65-D597-4FAB-916B-2F2B3442A6DC}"/>
    <dgm:cxn modelId="{07204D9C-2E4E-4812-A3EF-06928030F0D8}" type="presOf" srcId="{C23BB027-1D75-4C4C-A8FD-89A609426AB5}" destId="{F956C231-B04F-4BD1-9F53-E1577E3D449A}" srcOrd="0" destOrd="0" presId="urn:microsoft.com/office/officeart/2005/8/layout/vProcess5"/>
    <dgm:cxn modelId="{C79F4EC7-AEC3-4BEB-885D-CBC7D4804CFE}" type="presOf" srcId="{C23BB027-1D75-4C4C-A8FD-89A609426AB5}" destId="{10B7E953-EE28-47DB-9BE1-C42FD3529187}" srcOrd="1" destOrd="0" presId="urn:microsoft.com/office/officeart/2005/8/layout/vProcess5"/>
    <dgm:cxn modelId="{CFDFA1DB-3F60-45EF-89A1-F82CBDDAC31B}" type="presOf" srcId="{7D26A353-08A1-4237-AE67-AAD02F2A0E0F}" destId="{39BADFE3-7303-4C31-A16D-4E0902F4C503}" srcOrd="1" destOrd="0" presId="urn:microsoft.com/office/officeart/2005/8/layout/vProcess5"/>
    <dgm:cxn modelId="{59D38E11-1661-4CBA-B00E-986501097035}" type="presOf" srcId="{2006A00E-7055-4978-B990-F5ED8C5D2C56}" destId="{B5BE523C-4921-4A9D-B76A-9FD9227C04E0}" srcOrd="0" destOrd="0" presId="urn:microsoft.com/office/officeart/2005/8/layout/vProcess5"/>
    <dgm:cxn modelId="{DDC5A53B-02F1-4E79-854E-A5A1C18B4DBF}" type="presOf" srcId="{2006A00E-7055-4978-B990-F5ED8C5D2C56}" destId="{F47F2888-B644-436D-A192-BA62D6C38CC1}" srcOrd="1" destOrd="0" presId="urn:microsoft.com/office/officeart/2005/8/layout/vProcess5"/>
    <dgm:cxn modelId="{035BD1CE-5834-458C-8D70-D65F578798ED}" type="presOf" srcId="{E0AD8D65-D597-4FAB-916B-2F2B3442A6DC}" destId="{A8C5B940-E6D2-4315-A178-25F56D8CF3AD}" srcOrd="0" destOrd="0" presId="urn:microsoft.com/office/officeart/2005/8/layout/vProcess5"/>
    <dgm:cxn modelId="{16D8D342-3157-4F10-9EE9-ADC4B8DA1CA6}" type="presParOf" srcId="{73E1FFC2-5D95-4692-922D-7C92715A07B0}" destId="{D35B1CA3-3D58-4184-B8AE-6BC71FB96032}" srcOrd="0" destOrd="0" presId="urn:microsoft.com/office/officeart/2005/8/layout/vProcess5"/>
    <dgm:cxn modelId="{701F6F58-E888-46FE-AAF6-219631F64C72}" type="presParOf" srcId="{73E1FFC2-5D95-4692-922D-7C92715A07B0}" destId="{F956C231-B04F-4BD1-9F53-E1577E3D449A}" srcOrd="1" destOrd="0" presId="urn:microsoft.com/office/officeart/2005/8/layout/vProcess5"/>
    <dgm:cxn modelId="{FB40C44D-5965-4FBA-9099-25CF6ECA2D3A}" type="presParOf" srcId="{73E1FFC2-5D95-4692-922D-7C92715A07B0}" destId="{2BE95196-F222-456E-B1EB-A839C21D186F}" srcOrd="2" destOrd="0" presId="urn:microsoft.com/office/officeart/2005/8/layout/vProcess5"/>
    <dgm:cxn modelId="{958310F3-63D0-4494-B5F5-5C6399CE669D}" type="presParOf" srcId="{73E1FFC2-5D95-4692-922D-7C92715A07B0}" destId="{D50D26AC-40FC-4ED3-A5D6-C33487E2A015}" srcOrd="3" destOrd="0" presId="urn:microsoft.com/office/officeart/2005/8/layout/vProcess5"/>
    <dgm:cxn modelId="{33DE0667-B8BE-40AB-B458-47935BC84134}" type="presParOf" srcId="{73E1FFC2-5D95-4692-922D-7C92715A07B0}" destId="{FC7A9D5E-6663-498A-AA2F-98257D4F1B8B}" srcOrd="4" destOrd="0" presId="urn:microsoft.com/office/officeart/2005/8/layout/vProcess5"/>
    <dgm:cxn modelId="{AD35F26E-125E-465B-AC6C-9F32BBAE3284}" type="presParOf" srcId="{73E1FFC2-5D95-4692-922D-7C92715A07B0}" destId="{B5BE523C-4921-4A9D-B76A-9FD9227C04E0}" srcOrd="5" destOrd="0" presId="urn:microsoft.com/office/officeart/2005/8/layout/vProcess5"/>
    <dgm:cxn modelId="{BE87FC27-FA33-4AC4-B3CE-84CA9E303AC1}" type="presParOf" srcId="{73E1FFC2-5D95-4692-922D-7C92715A07B0}" destId="{AFEF0F4E-6C6F-4347-9FEC-A4E1EFE75684}" srcOrd="6" destOrd="0" presId="urn:microsoft.com/office/officeart/2005/8/layout/vProcess5"/>
    <dgm:cxn modelId="{98522995-3EE7-4BC6-B51B-CCBD7ADDC2F5}" type="presParOf" srcId="{73E1FFC2-5D95-4692-922D-7C92715A07B0}" destId="{E3671DA9-7DE2-467F-BFE5-92EC0D6E5D16}" srcOrd="7" destOrd="0" presId="urn:microsoft.com/office/officeart/2005/8/layout/vProcess5"/>
    <dgm:cxn modelId="{97BA92B4-71F3-441F-BC43-18E556E7A160}" type="presParOf" srcId="{73E1FFC2-5D95-4692-922D-7C92715A07B0}" destId="{A8C5B940-E6D2-4315-A178-25F56D8CF3AD}" srcOrd="8" destOrd="0" presId="urn:microsoft.com/office/officeart/2005/8/layout/vProcess5"/>
    <dgm:cxn modelId="{AC49B24C-5403-4426-B201-225AF64A8EF9}" type="presParOf" srcId="{73E1FFC2-5D95-4692-922D-7C92715A07B0}" destId="{126D2CA2-A106-40CE-ADE5-D613874716B7}" srcOrd="9" destOrd="0" presId="urn:microsoft.com/office/officeart/2005/8/layout/vProcess5"/>
    <dgm:cxn modelId="{E059253E-5504-432B-8913-394223733533}" type="presParOf" srcId="{73E1FFC2-5D95-4692-922D-7C92715A07B0}" destId="{10B7E953-EE28-47DB-9BE1-C42FD3529187}" srcOrd="10" destOrd="0" presId="urn:microsoft.com/office/officeart/2005/8/layout/vProcess5"/>
    <dgm:cxn modelId="{860A9414-92DD-458B-B30A-EE3ADCEDFFBF}" type="presParOf" srcId="{73E1FFC2-5D95-4692-922D-7C92715A07B0}" destId="{39BADFE3-7303-4C31-A16D-4E0902F4C503}" srcOrd="11" destOrd="0" presId="urn:microsoft.com/office/officeart/2005/8/layout/vProcess5"/>
    <dgm:cxn modelId="{21BC5804-E6DB-4613-BB23-1C3A370DE350}" type="presParOf" srcId="{73E1FFC2-5D95-4692-922D-7C92715A07B0}" destId="{F1C637E7-BBF3-4B69-9766-BF1C17B8DAEF}" srcOrd="12" destOrd="0" presId="urn:microsoft.com/office/officeart/2005/8/layout/vProcess5"/>
    <dgm:cxn modelId="{D1278159-7391-4C9C-BB55-AE0BDC4DC809}" type="presParOf" srcId="{73E1FFC2-5D95-4692-922D-7C92715A07B0}" destId="{91001356-E158-4EB2-8142-660F0D300E87}" srcOrd="13" destOrd="0" presId="urn:microsoft.com/office/officeart/2005/8/layout/vProcess5"/>
    <dgm:cxn modelId="{12F14B9E-AF2E-4C0D-9050-3AB8EFC89583}" type="presParOf" srcId="{73E1FFC2-5D95-4692-922D-7C92715A07B0}" destId="{F47F2888-B644-436D-A192-BA62D6C38CC1}"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6C231-B04F-4BD1-9F53-E1577E3D449A}">
      <dsp:nvSpPr>
        <dsp:cNvPr id="0" name=""/>
        <dsp:cNvSpPr/>
      </dsp:nvSpPr>
      <dsp:spPr>
        <a:xfrm>
          <a:off x="0" y="0"/>
          <a:ext cx="6682211" cy="93769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Sponsorship of projects for scoring</a:t>
          </a:r>
        </a:p>
      </dsp:txBody>
      <dsp:txXfrm>
        <a:off x="27464" y="27464"/>
        <a:ext cx="5560654" cy="882767"/>
      </dsp:txXfrm>
    </dsp:sp>
    <dsp:sp modelId="{2BE95196-F222-456E-B1EB-A839C21D186F}">
      <dsp:nvSpPr>
        <dsp:cNvPr id="0" name=""/>
        <dsp:cNvSpPr/>
      </dsp:nvSpPr>
      <dsp:spPr>
        <a:xfrm>
          <a:off x="498996" y="1067931"/>
          <a:ext cx="6682211" cy="93769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Data Verification</a:t>
          </a:r>
          <a:endParaRPr lang="en-US" sz="2300" kern="1200" dirty="0"/>
        </a:p>
      </dsp:txBody>
      <dsp:txXfrm>
        <a:off x="526460" y="1095395"/>
        <a:ext cx="5518785" cy="882767"/>
      </dsp:txXfrm>
    </dsp:sp>
    <dsp:sp modelId="{D50D26AC-40FC-4ED3-A5D6-C33487E2A015}">
      <dsp:nvSpPr>
        <dsp:cNvPr id="0" name=""/>
        <dsp:cNvSpPr/>
      </dsp:nvSpPr>
      <dsp:spPr>
        <a:xfrm>
          <a:off x="997992" y="2135862"/>
          <a:ext cx="6682211" cy="93769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Statewide Scoring:                               Establish statewide priorities</a:t>
          </a:r>
          <a:endParaRPr lang="en-US" sz="2300" kern="1200" dirty="0"/>
        </a:p>
      </dsp:txBody>
      <dsp:txXfrm>
        <a:off x="1025456" y="2163326"/>
        <a:ext cx="5518785" cy="882767"/>
      </dsp:txXfrm>
    </dsp:sp>
    <dsp:sp modelId="{FC7A9D5E-6663-498A-AA2F-98257D4F1B8B}">
      <dsp:nvSpPr>
        <dsp:cNvPr id="0" name=""/>
        <dsp:cNvSpPr/>
      </dsp:nvSpPr>
      <dsp:spPr>
        <a:xfrm>
          <a:off x="1496988" y="3203793"/>
          <a:ext cx="6682211" cy="93769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Regional Scoring:                            Local Boost / Regional funding Priorities</a:t>
          </a:r>
          <a:endParaRPr lang="en-US" sz="2300" kern="1200" dirty="0"/>
        </a:p>
      </dsp:txBody>
      <dsp:txXfrm>
        <a:off x="1524452" y="3231257"/>
        <a:ext cx="5518785" cy="882767"/>
      </dsp:txXfrm>
    </dsp:sp>
    <dsp:sp modelId="{B5BE523C-4921-4A9D-B76A-9FD9227C04E0}">
      <dsp:nvSpPr>
        <dsp:cNvPr id="0" name=""/>
        <dsp:cNvSpPr/>
      </dsp:nvSpPr>
      <dsp:spPr>
        <a:xfrm>
          <a:off x="1995985" y="4271724"/>
          <a:ext cx="6682211" cy="937695"/>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Draft Recommended Highway Plan</a:t>
          </a:r>
          <a:endParaRPr lang="en-US" sz="2300" kern="1200" dirty="0"/>
        </a:p>
      </dsp:txBody>
      <dsp:txXfrm>
        <a:off x="2023449" y="4299188"/>
        <a:ext cx="5518785" cy="882767"/>
      </dsp:txXfrm>
    </dsp:sp>
    <dsp:sp modelId="{AFEF0F4E-6C6F-4347-9FEC-A4E1EFE75684}">
      <dsp:nvSpPr>
        <dsp:cNvPr id="0" name=""/>
        <dsp:cNvSpPr/>
      </dsp:nvSpPr>
      <dsp:spPr>
        <a:xfrm>
          <a:off x="6072709" y="685038"/>
          <a:ext cx="609502" cy="609502"/>
        </a:xfrm>
        <a:prstGeom prst="downArrow">
          <a:avLst>
            <a:gd name="adj1" fmla="val 55000"/>
            <a:gd name="adj2" fmla="val 45000"/>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209847" y="685038"/>
        <a:ext cx="335226" cy="458650"/>
      </dsp:txXfrm>
    </dsp:sp>
    <dsp:sp modelId="{E3671DA9-7DE2-467F-BFE5-92EC0D6E5D16}">
      <dsp:nvSpPr>
        <dsp:cNvPr id="0" name=""/>
        <dsp:cNvSpPr/>
      </dsp:nvSpPr>
      <dsp:spPr>
        <a:xfrm>
          <a:off x="6571705" y="1752969"/>
          <a:ext cx="609502" cy="609502"/>
        </a:xfrm>
        <a:prstGeom prst="downArrow">
          <a:avLst>
            <a:gd name="adj1" fmla="val 55000"/>
            <a:gd name="adj2" fmla="val 45000"/>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6708843" y="1752969"/>
        <a:ext cx="335226" cy="458650"/>
      </dsp:txXfrm>
    </dsp:sp>
    <dsp:sp modelId="{A8C5B940-E6D2-4315-A178-25F56D8CF3AD}">
      <dsp:nvSpPr>
        <dsp:cNvPr id="0" name=""/>
        <dsp:cNvSpPr/>
      </dsp:nvSpPr>
      <dsp:spPr>
        <a:xfrm>
          <a:off x="7070702" y="2805272"/>
          <a:ext cx="609502" cy="609502"/>
        </a:xfrm>
        <a:prstGeom prst="downArrow">
          <a:avLst>
            <a:gd name="adj1" fmla="val 55000"/>
            <a:gd name="adj2" fmla="val 45000"/>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207840" y="2805272"/>
        <a:ext cx="335226" cy="458650"/>
      </dsp:txXfrm>
    </dsp:sp>
    <dsp:sp modelId="{126D2CA2-A106-40CE-ADE5-D613874716B7}">
      <dsp:nvSpPr>
        <dsp:cNvPr id="0" name=""/>
        <dsp:cNvSpPr/>
      </dsp:nvSpPr>
      <dsp:spPr>
        <a:xfrm>
          <a:off x="7569698" y="3883622"/>
          <a:ext cx="609502" cy="609502"/>
        </a:xfrm>
        <a:prstGeom prst="downArrow">
          <a:avLst>
            <a:gd name="adj1" fmla="val 55000"/>
            <a:gd name="adj2" fmla="val 45000"/>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7706836" y="3883622"/>
        <a:ext cx="335226" cy="45865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1"/>
          </a:xfrm>
          <a:prstGeom prst="rect">
            <a:avLst/>
          </a:prstGeom>
        </p:spPr>
        <p:txBody>
          <a:bodyPr vert="horz" lIns="93304" tIns="46653" rIns="93304" bIns="46653" rtlCol="0"/>
          <a:lstStyle>
            <a:lvl1pPr algn="l">
              <a:defRPr sz="1200"/>
            </a:lvl1pPr>
          </a:lstStyle>
          <a:p>
            <a:endParaRPr lang="en-US" dirty="0"/>
          </a:p>
        </p:txBody>
      </p:sp>
      <p:sp>
        <p:nvSpPr>
          <p:cNvPr id="3" name="Date Placeholder 2"/>
          <p:cNvSpPr>
            <a:spLocks noGrp="1"/>
          </p:cNvSpPr>
          <p:nvPr>
            <p:ph type="dt" sz="quarter" idx="1"/>
          </p:nvPr>
        </p:nvSpPr>
        <p:spPr>
          <a:xfrm>
            <a:off x="3978132" y="1"/>
            <a:ext cx="3043343" cy="467071"/>
          </a:xfrm>
          <a:prstGeom prst="rect">
            <a:avLst/>
          </a:prstGeom>
        </p:spPr>
        <p:txBody>
          <a:bodyPr vert="horz" lIns="93304" tIns="46653" rIns="93304" bIns="46653" rtlCol="0"/>
          <a:lstStyle>
            <a:lvl1pPr algn="r">
              <a:defRPr sz="1200"/>
            </a:lvl1pPr>
          </a:lstStyle>
          <a:p>
            <a:fld id="{BDAA8609-062D-4626-B59C-B22531F7F102}" type="datetimeFigureOut">
              <a:rPr lang="en-US" smtClean="0"/>
              <a:t>12/13/2018</a:t>
            </a:fld>
            <a:endParaRPr lang="en-US" dirty="0"/>
          </a:p>
        </p:txBody>
      </p:sp>
      <p:sp>
        <p:nvSpPr>
          <p:cNvPr id="4" name="Footer Placeholder 3"/>
          <p:cNvSpPr>
            <a:spLocks noGrp="1"/>
          </p:cNvSpPr>
          <p:nvPr>
            <p:ph type="ftr" sz="quarter" idx="2"/>
          </p:nvPr>
        </p:nvSpPr>
        <p:spPr>
          <a:xfrm>
            <a:off x="0" y="8842030"/>
            <a:ext cx="3043343" cy="467070"/>
          </a:xfrm>
          <a:prstGeom prst="rect">
            <a:avLst/>
          </a:prstGeom>
        </p:spPr>
        <p:txBody>
          <a:bodyPr vert="horz" lIns="93304" tIns="46653" rIns="93304" bIns="466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30"/>
            <a:ext cx="3043343" cy="467070"/>
          </a:xfrm>
          <a:prstGeom prst="rect">
            <a:avLst/>
          </a:prstGeom>
        </p:spPr>
        <p:txBody>
          <a:bodyPr vert="horz" lIns="93304" tIns="46653" rIns="93304" bIns="46653" rtlCol="0" anchor="b"/>
          <a:lstStyle>
            <a:lvl1pPr algn="r">
              <a:defRPr sz="1200"/>
            </a:lvl1pPr>
          </a:lstStyle>
          <a:p>
            <a:fld id="{A4A642A3-C29E-43E0-8422-2421913BFD02}" type="slidenum">
              <a:rPr lang="en-US" smtClean="0"/>
              <a:t>‹#›</a:t>
            </a:fld>
            <a:endParaRPr lang="en-US" dirty="0"/>
          </a:p>
        </p:txBody>
      </p:sp>
    </p:spTree>
    <p:extLst>
      <p:ext uri="{BB962C8B-B14F-4D97-AF65-F5344CB8AC3E}">
        <p14:creationId xmlns:p14="http://schemas.microsoft.com/office/powerpoint/2010/main" val="9131707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1"/>
          </a:xfrm>
          <a:prstGeom prst="rect">
            <a:avLst/>
          </a:prstGeom>
        </p:spPr>
        <p:txBody>
          <a:bodyPr vert="horz" lIns="93304" tIns="46653" rIns="93304" bIns="46653" rtlCol="0"/>
          <a:lstStyle>
            <a:lvl1pPr algn="l">
              <a:defRPr sz="1200"/>
            </a:lvl1pPr>
          </a:lstStyle>
          <a:p>
            <a:endParaRPr lang="en-US" dirty="0"/>
          </a:p>
        </p:txBody>
      </p:sp>
      <p:sp>
        <p:nvSpPr>
          <p:cNvPr id="3" name="Date Placeholder 2"/>
          <p:cNvSpPr>
            <a:spLocks noGrp="1"/>
          </p:cNvSpPr>
          <p:nvPr>
            <p:ph type="dt" idx="1"/>
          </p:nvPr>
        </p:nvSpPr>
        <p:spPr>
          <a:xfrm>
            <a:off x="3978132" y="1"/>
            <a:ext cx="3043343" cy="467071"/>
          </a:xfrm>
          <a:prstGeom prst="rect">
            <a:avLst/>
          </a:prstGeom>
        </p:spPr>
        <p:txBody>
          <a:bodyPr vert="horz" lIns="93304" tIns="46653" rIns="93304" bIns="46653" rtlCol="0"/>
          <a:lstStyle>
            <a:lvl1pPr algn="r">
              <a:defRPr sz="1200"/>
            </a:lvl1pPr>
          </a:lstStyle>
          <a:p>
            <a:fld id="{5DB4548D-2900-4FFB-80D5-B7952E828971}" type="datetimeFigureOut">
              <a:rPr lang="en-US" smtClean="0"/>
              <a:t>12/13/2018</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04" tIns="46653" rIns="93304" bIns="46653" rtlCol="0" anchor="ctr"/>
          <a:lstStyle/>
          <a:p>
            <a:endParaRPr lang="en-US" dirty="0"/>
          </a:p>
        </p:txBody>
      </p:sp>
      <p:sp>
        <p:nvSpPr>
          <p:cNvPr id="5" name="Notes Placeholder 4"/>
          <p:cNvSpPr>
            <a:spLocks noGrp="1"/>
          </p:cNvSpPr>
          <p:nvPr>
            <p:ph type="body" sz="quarter" idx="3"/>
          </p:nvPr>
        </p:nvSpPr>
        <p:spPr>
          <a:xfrm>
            <a:off x="702310" y="4480005"/>
            <a:ext cx="5618480" cy="3665459"/>
          </a:xfrm>
          <a:prstGeom prst="rect">
            <a:avLst/>
          </a:prstGeom>
        </p:spPr>
        <p:txBody>
          <a:bodyPr vert="horz" lIns="93304" tIns="46653" rIns="93304" bIns="4665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3304" tIns="46653" rIns="93304" bIns="466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04" tIns="46653" rIns="93304" bIns="46653" rtlCol="0" anchor="b"/>
          <a:lstStyle>
            <a:lvl1pPr algn="r">
              <a:defRPr sz="1200"/>
            </a:lvl1pPr>
          </a:lstStyle>
          <a:p>
            <a:fld id="{26972C54-FA7D-42C2-B5BD-271A567A364F}" type="slidenum">
              <a:rPr lang="en-US" smtClean="0"/>
              <a:t>‹#›</a:t>
            </a:fld>
            <a:endParaRPr lang="en-US" dirty="0"/>
          </a:p>
        </p:txBody>
      </p:sp>
    </p:spTree>
    <p:extLst>
      <p:ext uri="{BB962C8B-B14F-4D97-AF65-F5344CB8AC3E}">
        <p14:creationId xmlns:p14="http://schemas.microsoft.com/office/powerpoint/2010/main" val="3572139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972C54-FA7D-42C2-B5BD-271A567A364F}" type="slidenum">
              <a:rPr lang="en-US" smtClean="0"/>
              <a:t>1</a:t>
            </a:fld>
            <a:endParaRPr lang="en-US" dirty="0"/>
          </a:p>
        </p:txBody>
      </p:sp>
    </p:spTree>
    <p:extLst>
      <p:ext uri="{BB962C8B-B14F-4D97-AF65-F5344CB8AC3E}">
        <p14:creationId xmlns:p14="http://schemas.microsoft.com/office/powerpoint/2010/main" val="1152940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54288" y="879475"/>
            <a:ext cx="4217987" cy="2373313"/>
          </a:xfrm>
        </p:spPr>
      </p:sp>
      <p:sp>
        <p:nvSpPr>
          <p:cNvPr id="3" name="Notes Placeholder 2"/>
          <p:cNvSpPr>
            <a:spLocks noGrp="1"/>
          </p:cNvSpPr>
          <p:nvPr>
            <p:ph type="body" idx="1"/>
          </p:nvPr>
        </p:nvSpPr>
        <p:spPr/>
        <p:txBody>
          <a:bodyPr/>
          <a:lstStyle/>
          <a:p>
            <a:pPr marL="175211" indent="-175211">
              <a:buFont typeface="Arial" panose="020B0604020202020204" pitchFamily="34" charset="0"/>
              <a:buChar char="•"/>
            </a:pPr>
            <a:r>
              <a:rPr lang="en-US" dirty="0" smtClean="0"/>
              <a:t>The Statewide</a:t>
            </a:r>
            <a:r>
              <a:rPr lang="en-US" baseline="0" dirty="0" smtClean="0"/>
              <a:t> score is 100% data </a:t>
            </a:r>
            <a:endParaRPr lang="en-US" dirty="0" smtClean="0"/>
          </a:p>
          <a:p>
            <a:pPr marL="175211" indent="-175211">
              <a:buFont typeface="Arial" panose="020B0604020202020204" pitchFamily="34" charset="0"/>
              <a:buChar char="•"/>
            </a:pPr>
            <a:r>
              <a:rPr lang="en-US" dirty="0" smtClean="0"/>
              <a:t>The</a:t>
            </a:r>
            <a:r>
              <a:rPr lang="en-US" baseline="0" dirty="0" smtClean="0"/>
              <a:t> smaller percentages on the regional side allow for the local boost</a:t>
            </a:r>
            <a:endParaRPr lang="en-US" dirty="0"/>
          </a:p>
        </p:txBody>
      </p:sp>
      <p:sp>
        <p:nvSpPr>
          <p:cNvPr id="4" name="Slide Number Placeholder 3"/>
          <p:cNvSpPr>
            <a:spLocks noGrp="1"/>
          </p:cNvSpPr>
          <p:nvPr>
            <p:ph type="sldNum" sz="quarter" idx="10"/>
          </p:nvPr>
        </p:nvSpPr>
        <p:spPr/>
        <p:txBody>
          <a:bodyPr/>
          <a:lstStyle/>
          <a:p>
            <a:pPr defTabSz="915648">
              <a:defRPr/>
            </a:pPr>
            <a:fld id="{A4B0EAF6-A33C-43B4-A1C6-3D3DAAE86828}" type="slidenum">
              <a:rPr lang="en-US">
                <a:solidFill>
                  <a:prstClr val="black"/>
                </a:solidFill>
                <a:latin typeface="Calibri" panose="020F0502020204030204"/>
              </a:rPr>
              <a:pPr defTabSz="915648">
                <a:defRPr/>
              </a:pPr>
              <a:t>10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097250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programming side, for the regional projects, regions were developed to allow for a greater pool of resources to fund large regionally significant projects.</a:t>
            </a:r>
          </a:p>
          <a:p>
            <a:endParaRPr lang="en-US" dirty="0" smtClean="0"/>
          </a:p>
          <a:p>
            <a:r>
              <a:rPr lang="en-US" dirty="0" smtClean="0"/>
              <a:t>These </a:t>
            </a:r>
            <a:r>
              <a:rPr lang="en-US" dirty="0"/>
              <a:t>regions combine contiguous districts with similar challenges.</a:t>
            </a:r>
          </a:p>
          <a:p>
            <a:endParaRPr lang="en-US" dirty="0" smtClean="0"/>
          </a:p>
          <a:p>
            <a:r>
              <a:rPr lang="en-US" dirty="0" smtClean="0"/>
              <a:t>Each </a:t>
            </a:r>
            <a:r>
              <a:rPr lang="en-US" dirty="0"/>
              <a:t>region receives equal funding and each district receives a minimum of 25% of available funding. </a:t>
            </a:r>
          </a:p>
          <a:p>
            <a:endParaRPr lang="en-US" dirty="0" smtClean="0"/>
          </a:p>
          <a:p>
            <a:r>
              <a:rPr lang="en-US" dirty="0" smtClean="0"/>
              <a:t>Why are Lexington Louisville and NKY together? Inherently these will</a:t>
            </a:r>
            <a:r>
              <a:rPr lang="en-US" baseline="0" dirty="0" smtClean="0"/>
              <a:t> score better and secure more statewide funding. This ensures a level of geographic distribution.</a:t>
            </a:r>
          </a:p>
          <a:p>
            <a:endParaRPr lang="en-US" dirty="0"/>
          </a:p>
        </p:txBody>
      </p:sp>
      <p:sp>
        <p:nvSpPr>
          <p:cNvPr id="4" name="Slide Number Placeholder 3"/>
          <p:cNvSpPr>
            <a:spLocks noGrp="1"/>
          </p:cNvSpPr>
          <p:nvPr>
            <p:ph type="sldNum" sz="quarter" idx="10"/>
          </p:nvPr>
        </p:nvSpPr>
        <p:spPr/>
        <p:txBody>
          <a:bodyPr/>
          <a:lstStyle/>
          <a:p>
            <a:fld id="{C71141E6-0182-4651-B63A-1C12F486942A}" type="slidenum">
              <a:rPr lang="en-US" smtClean="0"/>
              <a:t>11</a:t>
            </a:fld>
            <a:endParaRPr lang="en-US" dirty="0"/>
          </a:p>
        </p:txBody>
      </p:sp>
    </p:spTree>
    <p:extLst>
      <p:ext uri="{BB962C8B-B14F-4D97-AF65-F5344CB8AC3E}">
        <p14:creationId xmlns:p14="http://schemas.microsoft.com/office/powerpoint/2010/main" val="447816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t>
            </a:r>
            <a:r>
              <a:rPr lang="en-US" dirty="0"/>
              <a:t>are currently looking at ways to fine tune the SHIFT engine to gear up for SHIFT 2020. </a:t>
            </a:r>
          </a:p>
        </p:txBody>
      </p:sp>
      <p:sp>
        <p:nvSpPr>
          <p:cNvPr id="4" name="Slide Number Placeholder 3"/>
          <p:cNvSpPr>
            <a:spLocks noGrp="1"/>
          </p:cNvSpPr>
          <p:nvPr>
            <p:ph type="sldNum" sz="quarter" idx="10"/>
          </p:nvPr>
        </p:nvSpPr>
        <p:spPr/>
        <p:txBody>
          <a:bodyPr/>
          <a:lstStyle/>
          <a:p>
            <a:fld id="{C1ADD873-6F0F-4E18-9A9F-E11D0ABC1CE9}" type="slidenum">
              <a:rPr lang="en-US" smtClean="0"/>
              <a:t>12</a:t>
            </a:fld>
            <a:endParaRPr lang="en-US" dirty="0"/>
          </a:p>
        </p:txBody>
      </p:sp>
    </p:spTree>
    <p:extLst>
      <p:ext uri="{BB962C8B-B14F-4D97-AF65-F5344CB8AC3E}">
        <p14:creationId xmlns:p14="http://schemas.microsoft.com/office/powerpoint/2010/main" val="359351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SHIFT 2018 was the product of a summer workgroup of KYTC staff.  In June we started a workgroup for to plan for SHIFT 2020.  The next iteration of SHIFT planning also involves groups outside the cabinet in order to improve collaboration, consensus and transparency with key stakeholders.</a:t>
            </a:r>
          </a:p>
          <a:p>
            <a:endParaRPr lang="en-US" dirty="0" smtClean="0"/>
          </a:p>
          <a:p>
            <a:r>
              <a:rPr lang="en-US" dirty="0" smtClean="0"/>
              <a:t>There are 17 members in the workgroup.  They come from several areas of the cabinet State Highway Engineers Office, Program management, Maintenance, Highway Safety Improvement Program, Planning, Highway Design, Districts, MPOs, ADDs.  We also have about 40 KYTC staff and KTC staff involved as technical advisors.</a:t>
            </a:r>
          </a:p>
          <a:p>
            <a:endParaRPr lang="en-US" dirty="0" smtClean="0"/>
          </a:p>
          <a:p>
            <a:r>
              <a:rPr lang="en-US" dirty="0" smtClean="0"/>
              <a:t>The group began meeting in June and will meet through October.  We are going through the 2018 SHIFT process and looking for ways to improve the system for 2020.</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latin typeface="Arial" panose="020B0604020202020204" pitchFamily="34" charset="0"/>
                <a:cs typeface="Arial" panose="020B0604020202020204" pitchFamily="34" charset="0"/>
              </a:rPr>
              <a:t>We also convened</a:t>
            </a:r>
            <a:r>
              <a:rPr lang="en-US" b="0" baseline="0" dirty="0" smtClean="0">
                <a:latin typeface="Arial" panose="020B0604020202020204" pitchFamily="34" charset="0"/>
                <a:cs typeface="Arial" panose="020B0604020202020204" pitchFamily="34" charset="0"/>
              </a:rPr>
              <a:t> an advisory committee in September. That group provided valuable feedback including the important of continuing to educated officials at all levels on the SHIFT process.</a:t>
            </a:r>
            <a:endParaRPr lang="en-US" b="0" dirty="0" smtClean="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26972C54-FA7D-42C2-B5BD-271A567A364F}" type="slidenum">
              <a:rPr lang="en-US" smtClean="0"/>
              <a:t>13</a:t>
            </a:fld>
            <a:endParaRPr lang="en-US" dirty="0"/>
          </a:p>
        </p:txBody>
      </p:sp>
    </p:spTree>
    <p:extLst>
      <p:ext uri="{BB962C8B-B14F-4D97-AF65-F5344CB8AC3E}">
        <p14:creationId xmlns:p14="http://schemas.microsoft.com/office/powerpoint/2010/main" val="1560811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28900" y="895350"/>
            <a:ext cx="4294188" cy="2416175"/>
          </a:xfrm>
        </p:spPr>
      </p:sp>
      <p:sp>
        <p:nvSpPr>
          <p:cNvPr id="3" name="Notes Placeholder 2"/>
          <p:cNvSpPr>
            <a:spLocks noGrp="1"/>
          </p:cNvSpPr>
          <p:nvPr>
            <p:ph type="body" idx="1"/>
          </p:nvPr>
        </p:nvSpPr>
        <p:spPr/>
        <p:txBody>
          <a:bodyPr/>
          <a:lstStyle/>
          <a:p>
            <a:pPr defTabSz="933237">
              <a:defRPr/>
            </a:pPr>
            <a:r>
              <a:rPr lang="en-US" baseline="0" dirty="0" smtClean="0"/>
              <a:t>The workgroup is </a:t>
            </a:r>
            <a:r>
              <a:rPr lang="en-US" baseline="0" dirty="0" smtClean="0"/>
              <a:t>analyzed </a:t>
            </a:r>
            <a:r>
              <a:rPr lang="en-US" baseline="0" dirty="0" smtClean="0"/>
              <a:t>improvements to each of these metrics.</a:t>
            </a:r>
          </a:p>
          <a:p>
            <a:pPr defTabSz="933237">
              <a:defRPr/>
            </a:pPr>
            <a:endParaRPr lang="en-US" dirty="0" smtClean="0"/>
          </a:p>
          <a:p>
            <a:r>
              <a:rPr lang="en-US" dirty="0" smtClean="0"/>
              <a:t>The safety</a:t>
            </a:r>
            <a:r>
              <a:rPr lang="en-US" baseline="0" dirty="0" smtClean="0"/>
              <a:t> metric allows us to evaluate the project’s crash history and roadway characteristics.</a:t>
            </a:r>
          </a:p>
          <a:p>
            <a:endParaRPr lang="en-US" baseline="0" dirty="0" smtClean="0"/>
          </a:p>
          <a:p>
            <a:r>
              <a:rPr lang="en-US" baseline="0" dirty="0" smtClean="0"/>
              <a:t>The congestion metric allows us to evaluate any capacity issues.</a:t>
            </a:r>
          </a:p>
          <a:p>
            <a:endParaRPr lang="en-US" baseline="0" dirty="0" smtClean="0"/>
          </a:p>
          <a:p>
            <a:r>
              <a:rPr lang="en-US" baseline="0" dirty="0" smtClean="0"/>
              <a:t>The economic growth metric allows us to access the project’s economic competitiveness at the state level and accessibility/connectivity at the regional level. As well as measure the impact to our freight network.</a:t>
            </a:r>
          </a:p>
          <a:p>
            <a:endParaRPr lang="en-US" baseline="0" dirty="0" smtClean="0"/>
          </a:p>
          <a:p>
            <a:r>
              <a:rPr lang="en-US" baseline="0" dirty="0" smtClean="0"/>
              <a:t>The Benefit/Cost metric evaluates </a:t>
            </a:r>
            <a:r>
              <a:rPr lang="en-US" dirty="0" smtClean="0"/>
              <a:t>the expected benefits in dollars of travel time savings and safety benefits against the project costs. </a:t>
            </a:r>
          </a:p>
          <a:p>
            <a:endParaRPr lang="en-US" dirty="0" smtClean="0"/>
          </a:p>
          <a:p>
            <a:r>
              <a:rPr lang="en-US" dirty="0" smtClean="0"/>
              <a:t>And, the asset management metric evaluates</a:t>
            </a:r>
            <a:r>
              <a:rPr lang="en-US" baseline="0" dirty="0" smtClean="0"/>
              <a:t> pavement and bridge issues within the project limits.</a:t>
            </a:r>
          </a:p>
          <a:p>
            <a:endParaRPr lang="en-US" baseline="0" dirty="0" smtClean="0"/>
          </a:p>
        </p:txBody>
      </p:sp>
      <p:sp>
        <p:nvSpPr>
          <p:cNvPr id="4" name="Slide Number Placeholder 3"/>
          <p:cNvSpPr>
            <a:spLocks noGrp="1"/>
          </p:cNvSpPr>
          <p:nvPr>
            <p:ph type="sldNum" sz="quarter" idx="10"/>
          </p:nvPr>
        </p:nvSpPr>
        <p:spPr/>
        <p:txBody>
          <a:bodyPr/>
          <a:lstStyle/>
          <a:p>
            <a:pPr defTabSz="934510">
              <a:defRPr/>
            </a:pPr>
            <a:fld id="{A4B0EAF6-A33C-43B4-A1C6-3D3DAAE86828}" type="slidenum">
              <a:rPr lang="en-US">
                <a:solidFill>
                  <a:prstClr val="black"/>
                </a:solidFill>
                <a:latin typeface="Calibri" panose="020F0502020204030204"/>
              </a:rPr>
              <a:pPr defTabSz="934510">
                <a:defRPr/>
              </a:pPr>
              <a:t>14</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691456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red highlighted cells</a:t>
            </a:r>
            <a:r>
              <a:rPr lang="en-US" baseline="0" dirty="0" smtClean="0"/>
              <a:t> indicate when </a:t>
            </a:r>
            <a:r>
              <a:rPr lang="en-US" dirty="0" smtClean="0"/>
              <a:t>Highway District Offices ,</a:t>
            </a:r>
            <a:r>
              <a:rPr lang="en-US" baseline="0" dirty="0" smtClean="0"/>
              <a:t> Area Development Districts and Metropolitan Planning Organizations will provide direct input during the SHIFT process.  The first opportunity is during project sponsorship in the winter.  The 2</a:t>
            </a:r>
            <a:r>
              <a:rPr lang="en-US" baseline="30000" dirty="0" smtClean="0"/>
              <a:t>nd</a:t>
            </a:r>
            <a:r>
              <a:rPr lang="en-US" baseline="0" dirty="0" smtClean="0"/>
              <a:t> opportunity is during Regional Prioritization through project boosts.  </a:t>
            </a:r>
          </a:p>
          <a:p>
            <a:r>
              <a:rPr lang="en-US" baseline="0" dirty="0"/>
              <a:t> </a:t>
            </a:r>
            <a:endParaRPr lang="en-US" baseline="0" dirty="0" smtClean="0"/>
          </a:p>
          <a:p>
            <a:pPr>
              <a:lnSpc>
                <a:spcPct val="150000"/>
              </a:lnSpc>
              <a:spcAft>
                <a:spcPts val="600"/>
              </a:spcAft>
            </a:pPr>
            <a:r>
              <a:rPr lang="en-US" baseline="0" dirty="0" smtClean="0"/>
              <a:t>Anticipated SHIFT 2020 Schedule :</a:t>
            </a:r>
          </a:p>
          <a:p>
            <a:pPr>
              <a:lnSpc>
                <a:spcPct val="150000"/>
              </a:lnSpc>
              <a:spcAft>
                <a:spcPts val="600"/>
              </a:spcAft>
            </a:pPr>
            <a:endParaRPr lang="en-US" baseline="0" dirty="0" smtClean="0"/>
          </a:p>
          <a:p>
            <a:pPr>
              <a:lnSpc>
                <a:spcPct val="150000"/>
              </a:lnSpc>
              <a:spcAft>
                <a:spcPts val="600"/>
              </a:spcAft>
            </a:pPr>
            <a:r>
              <a:rPr lang="en-US" baseline="0" dirty="0" smtClean="0"/>
              <a:t>October 2018 – Workgroup Ends / Refine SHIFT</a:t>
            </a:r>
          </a:p>
          <a:p>
            <a:pPr>
              <a:lnSpc>
                <a:spcPct val="150000"/>
              </a:lnSpc>
              <a:spcAft>
                <a:spcPts val="600"/>
              </a:spcAft>
            </a:pPr>
            <a:endParaRPr lang="en-US" baseline="0" dirty="0" smtClean="0"/>
          </a:p>
          <a:p>
            <a:pPr>
              <a:lnSpc>
                <a:spcPct val="150000"/>
              </a:lnSpc>
              <a:spcAft>
                <a:spcPts val="600"/>
              </a:spcAft>
            </a:pPr>
            <a:r>
              <a:rPr lang="en-US" baseline="0" dirty="0" smtClean="0"/>
              <a:t>January  - Mid March 2018 : Sponsorship</a:t>
            </a:r>
          </a:p>
          <a:p>
            <a:pPr>
              <a:lnSpc>
                <a:spcPct val="150000"/>
              </a:lnSpc>
              <a:spcAft>
                <a:spcPts val="600"/>
              </a:spcAft>
            </a:pPr>
            <a:endParaRPr lang="en-US" baseline="0" dirty="0" smtClean="0"/>
          </a:p>
          <a:p>
            <a:pPr>
              <a:lnSpc>
                <a:spcPct val="150000"/>
              </a:lnSpc>
              <a:spcAft>
                <a:spcPts val="600"/>
              </a:spcAft>
            </a:pPr>
            <a:r>
              <a:rPr lang="en-US" baseline="0" dirty="0" smtClean="0"/>
              <a:t>Mid March – May 2018: Data Verification</a:t>
            </a:r>
          </a:p>
          <a:p>
            <a:pPr>
              <a:lnSpc>
                <a:spcPct val="150000"/>
              </a:lnSpc>
              <a:spcAft>
                <a:spcPts val="600"/>
              </a:spcAft>
            </a:pPr>
            <a:endParaRPr lang="en-US" baseline="0" dirty="0" smtClean="0"/>
          </a:p>
          <a:p>
            <a:pPr>
              <a:lnSpc>
                <a:spcPct val="150000"/>
              </a:lnSpc>
              <a:spcAft>
                <a:spcPts val="600"/>
              </a:spcAft>
            </a:pPr>
            <a:r>
              <a:rPr lang="en-US" baseline="0" dirty="0" smtClean="0"/>
              <a:t>Early June 2018 : Statewide Prioritization</a:t>
            </a:r>
          </a:p>
          <a:p>
            <a:pPr>
              <a:lnSpc>
                <a:spcPct val="150000"/>
              </a:lnSpc>
              <a:spcAft>
                <a:spcPts val="600"/>
              </a:spcAft>
            </a:pPr>
            <a:endParaRPr lang="en-US" baseline="0" dirty="0" smtClean="0"/>
          </a:p>
          <a:p>
            <a:pPr>
              <a:lnSpc>
                <a:spcPct val="150000"/>
              </a:lnSpc>
              <a:spcAft>
                <a:spcPts val="600"/>
              </a:spcAft>
            </a:pPr>
            <a:r>
              <a:rPr lang="en-US" baseline="0" dirty="0" smtClean="0"/>
              <a:t>Mid June – August 2018:  Regional Prioritization</a:t>
            </a:r>
          </a:p>
          <a:p>
            <a:pPr>
              <a:lnSpc>
                <a:spcPct val="150000"/>
              </a:lnSpc>
              <a:spcAft>
                <a:spcPts val="600"/>
              </a:spcAft>
            </a:pPr>
            <a:endParaRPr lang="en-US" baseline="0" dirty="0" smtClean="0"/>
          </a:p>
          <a:p>
            <a:pPr>
              <a:lnSpc>
                <a:spcPct val="150000"/>
              </a:lnSpc>
              <a:spcAft>
                <a:spcPts val="600"/>
              </a:spcAft>
            </a:pPr>
            <a:r>
              <a:rPr lang="en-US" baseline="0" dirty="0" smtClean="0"/>
              <a:t>August –  December 2018: State Highway Plan Development</a:t>
            </a:r>
          </a:p>
          <a:p>
            <a:pPr>
              <a:lnSpc>
                <a:spcPct val="150000"/>
              </a:lnSpc>
              <a:spcAft>
                <a:spcPts val="600"/>
              </a:spcAft>
            </a:pPr>
            <a:endParaRPr lang="en-US" baseline="0" dirty="0" smtClean="0"/>
          </a:p>
          <a:p>
            <a:pPr>
              <a:lnSpc>
                <a:spcPct val="150000"/>
              </a:lnSpc>
              <a:spcAft>
                <a:spcPts val="600"/>
              </a:spcAft>
            </a:pPr>
            <a:r>
              <a:rPr lang="en-US" baseline="0" dirty="0" smtClean="0"/>
              <a:t>January  2019: Recommended Highway Plan</a:t>
            </a:r>
          </a:p>
          <a:p>
            <a:pPr>
              <a:lnSpc>
                <a:spcPct val="150000"/>
              </a:lnSpc>
              <a:spcAft>
                <a:spcPts val="600"/>
              </a:spcAft>
            </a:pPr>
            <a:endParaRPr lang="en-US" baseline="0" dirty="0" smtClean="0"/>
          </a:p>
          <a:p>
            <a:pPr>
              <a:lnSpc>
                <a:spcPct val="150000"/>
              </a:lnSpc>
              <a:spcAft>
                <a:spcPts val="600"/>
              </a:spcAft>
            </a:pPr>
            <a:r>
              <a:rPr lang="en-US" baseline="0" dirty="0" smtClean="0"/>
              <a:t>April 2019: Enacted Highway Plan</a:t>
            </a:r>
          </a:p>
        </p:txBody>
      </p:sp>
      <p:sp>
        <p:nvSpPr>
          <p:cNvPr id="4" name="Slide Number Placeholder 3"/>
          <p:cNvSpPr>
            <a:spLocks noGrp="1"/>
          </p:cNvSpPr>
          <p:nvPr>
            <p:ph type="sldNum" sz="quarter" idx="10"/>
          </p:nvPr>
        </p:nvSpPr>
        <p:spPr/>
        <p:txBody>
          <a:bodyPr/>
          <a:lstStyle/>
          <a:p>
            <a:fld id="{26972C54-FA7D-42C2-B5BD-271A567A364F}" type="slidenum">
              <a:rPr lang="en-US" smtClean="0"/>
              <a:t>15</a:t>
            </a:fld>
            <a:endParaRPr lang="en-US" dirty="0"/>
          </a:p>
        </p:txBody>
      </p:sp>
    </p:spTree>
    <p:extLst>
      <p:ext uri="{BB962C8B-B14F-4D97-AF65-F5344CB8AC3E}">
        <p14:creationId xmlns:p14="http://schemas.microsoft.com/office/powerpoint/2010/main" val="236209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2016 and for several years before that our Highway Plan had many more projects than dollars to pay for them.</a:t>
            </a:r>
          </a:p>
          <a:p>
            <a:endParaRPr lang="en-US" dirty="0" smtClean="0"/>
          </a:p>
          <a:p>
            <a:r>
              <a:rPr lang="en-US" dirty="0" smtClean="0"/>
              <a:t>Only 10 percent of the $7.1 Billion of state projects promised had state funds to pay for them in the 16 plan.</a:t>
            </a:r>
          </a:p>
          <a:p>
            <a:endParaRPr lang="en-US" dirty="0" smtClean="0"/>
          </a:p>
          <a:p>
            <a:r>
              <a:rPr lang="en-US" dirty="0" smtClean="0"/>
              <a:t>In short, we were over programming and overpromising.</a:t>
            </a:r>
          </a:p>
          <a:p>
            <a:endParaRPr lang="en-US" dirty="0" smtClean="0"/>
          </a:p>
          <a:p>
            <a:r>
              <a:rPr lang="en-US" dirty="0" smtClean="0"/>
              <a:t>As a result, Gov</a:t>
            </a:r>
            <a:r>
              <a:rPr lang="en-US" dirty="0"/>
              <a:t>. Matt Bevin directed KYTC to develop a more data-driven, objective approach to prioritizing projects.</a:t>
            </a:r>
          </a:p>
          <a:p>
            <a:endParaRPr lang="en-US" dirty="0" smtClean="0"/>
          </a:p>
          <a:p>
            <a:r>
              <a:rPr lang="en-US" dirty="0" smtClean="0"/>
              <a:t>Our </a:t>
            </a:r>
            <a:r>
              <a:rPr lang="en-US" dirty="0"/>
              <a:t>response to the Governor’s challenge was SHIFT: the Strategic Highway Investment Formula for Tomorrow</a:t>
            </a:r>
            <a:r>
              <a:rPr lang="en-US" dirty="0" smtClean="0"/>
              <a:t>.</a:t>
            </a:r>
          </a:p>
          <a:p>
            <a:endParaRPr lang="en-US" dirty="0" smtClean="0"/>
          </a:p>
          <a:p>
            <a:r>
              <a:rPr lang="en-US" dirty="0" smtClean="0"/>
              <a:t>It was developed over a couple years and used to craft the draft recommended 2018 highway plan.</a:t>
            </a:r>
          </a:p>
          <a:p>
            <a:endParaRPr lang="en-US" dirty="0" smtClean="0"/>
          </a:p>
          <a:p>
            <a:r>
              <a:rPr lang="en-US" dirty="0" smtClean="0"/>
              <a:t>We are now working to improve the tool for development</a:t>
            </a:r>
            <a:r>
              <a:rPr lang="en-US" baseline="0" dirty="0" smtClean="0"/>
              <a:t> of the 2020 highway plan.</a:t>
            </a:r>
            <a:endParaRPr lang="en-US" dirty="0"/>
          </a:p>
        </p:txBody>
      </p:sp>
      <p:sp>
        <p:nvSpPr>
          <p:cNvPr id="4" name="Slide Number Placeholder 3"/>
          <p:cNvSpPr>
            <a:spLocks noGrp="1"/>
          </p:cNvSpPr>
          <p:nvPr>
            <p:ph type="sldNum" sz="quarter" idx="10"/>
          </p:nvPr>
        </p:nvSpPr>
        <p:spPr/>
        <p:txBody>
          <a:bodyPr/>
          <a:lstStyle/>
          <a:p>
            <a:fld id="{A4B0EAF6-A33C-43B4-A1C6-3D3DAAE86828}" type="slidenum">
              <a:rPr lang="en-US" smtClean="0"/>
              <a:t>2</a:t>
            </a:fld>
            <a:endParaRPr lang="en-US" dirty="0"/>
          </a:p>
        </p:txBody>
      </p:sp>
    </p:spTree>
    <p:extLst>
      <p:ext uri="{BB962C8B-B14F-4D97-AF65-F5344CB8AC3E}">
        <p14:creationId xmlns:p14="http://schemas.microsoft.com/office/powerpoint/2010/main" val="1568355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pPr>
            <a:r>
              <a:rPr lang="en-US" sz="1200" dirty="0" smtClean="0"/>
              <a:t>A data-driven, objective approach to prioritizing projects.</a:t>
            </a:r>
          </a:p>
          <a:p>
            <a:pPr lvl="0">
              <a:lnSpc>
                <a:spcPct val="150000"/>
              </a:lnSpc>
            </a:pPr>
            <a:r>
              <a:rPr lang="en-US" sz="1200" dirty="0" smtClean="0"/>
              <a:t>A comparative guide that helps decision makers.</a:t>
            </a:r>
          </a:p>
          <a:p>
            <a:pPr lvl="0">
              <a:lnSpc>
                <a:spcPct val="150000"/>
              </a:lnSpc>
            </a:pPr>
            <a:r>
              <a:rPr lang="en-US" sz="1200" dirty="0" smtClean="0"/>
              <a:t>An application of hard data with allowance for input and minor adjustment at the local level. </a:t>
            </a:r>
          </a:p>
          <a:p>
            <a:pPr lvl="0">
              <a:lnSpc>
                <a:spcPct val="150000"/>
              </a:lnSpc>
            </a:pPr>
            <a:r>
              <a:rPr lang="en-US" sz="1200" dirty="0" smtClean="0"/>
              <a:t>Similar to successful approaches that other states have implemented.</a:t>
            </a:r>
          </a:p>
          <a:p>
            <a:pPr lvl="0">
              <a:lnSpc>
                <a:spcPct val="150000"/>
              </a:lnSpc>
            </a:pPr>
            <a:r>
              <a:rPr lang="en-US" sz="1200" dirty="0" smtClean="0"/>
              <a:t>Transparent and defensible.</a:t>
            </a:r>
          </a:p>
          <a:p>
            <a:endParaRPr lang="en-US" dirty="0"/>
          </a:p>
        </p:txBody>
      </p:sp>
      <p:sp>
        <p:nvSpPr>
          <p:cNvPr id="4" name="Slide Number Placeholder 3"/>
          <p:cNvSpPr>
            <a:spLocks noGrp="1"/>
          </p:cNvSpPr>
          <p:nvPr>
            <p:ph type="sldNum" sz="quarter" idx="10"/>
          </p:nvPr>
        </p:nvSpPr>
        <p:spPr/>
        <p:txBody>
          <a:bodyPr/>
          <a:lstStyle/>
          <a:p>
            <a:fld id="{EA2D17A6-30D3-4E5A-BFD3-C420C9F971CE}" type="slidenum">
              <a:rPr lang="en-US" smtClean="0"/>
              <a:t>3</a:t>
            </a:fld>
            <a:endParaRPr lang="en-US" dirty="0"/>
          </a:p>
        </p:txBody>
      </p:sp>
    </p:spTree>
    <p:extLst>
      <p:ext uri="{BB962C8B-B14F-4D97-AF65-F5344CB8AC3E}">
        <p14:creationId xmlns:p14="http://schemas.microsoft.com/office/powerpoint/2010/main" val="2781257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SHIFT 2018 was a success</a:t>
            </a:r>
            <a:r>
              <a:rPr lang="en-US" dirty="0" smtClean="0"/>
              <a:t>.</a:t>
            </a:r>
          </a:p>
          <a:p>
            <a:endParaRPr lang="en-US" dirty="0"/>
          </a:p>
          <a:p>
            <a:pPr lvl="0"/>
            <a:r>
              <a:rPr lang="en-US" dirty="0" smtClean="0"/>
              <a:t>We</a:t>
            </a:r>
            <a:r>
              <a:rPr lang="en-US" baseline="0" dirty="0" smtClean="0"/>
              <a:t> sent over a balanced recommended highway plan and the Enacted Plan has minimal over programming compared to previous year.</a:t>
            </a:r>
            <a:endParaRPr lang="en-US" dirty="0"/>
          </a:p>
          <a:p>
            <a:pPr lvl="0"/>
            <a:endParaRPr lang="en-US" dirty="0" smtClean="0"/>
          </a:p>
          <a:p>
            <a:pPr lvl="0"/>
            <a:r>
              <a:rPr lang="en-US" dirty="0" smtClean="0"/>
              <a:t>74</a:t>
            </a:r>
            <a:r>
              <a:rPr lang="en-US" dirty="0"/>
              <a:t>% of the Safety and Mobility Projects in the highway plan originated from SHIFT.</a:t>
            </a:r>
          </a:p>
          <a:p>
            <a:pPr lvl="0"/>
            <a:endParaRPr lang="en-US" dirty="0" smtClean="0"/>
          </a:p>
          <a:p>
            <a:pPr lvl="0"/>
            <a:r>
              <a:rPr lang="en-US" dirty="0" smtClean="0"/>
              <a:t>We </a:t>
            </a:r>
            <a:r>
              <a:rPr lang="en-US" dirty="0"/>
              <a:t>have the ability to keep the promises that have been made in this highway plan</a:t>
            </a:r>
            <a:r>
              <a:rPr lang="en-US" dirty="0" smtClean="0"/>
              <a:t>. And, we</a:t>
            </a:r>
            <a:r>
              <a:rPr lang="en-US" baseline="0" dirty="0" smtClean="0"/>
              <a:t> are working hard to do that.</a:t>
            </a:r>
            <a:endParaRPr lang="en-US" dirty="0"/>
          </a:p>
          <a:p>
            <a:endParaRPr lang="en-US" baseline="0" dirty="0" smtClean="0"/>
          </a:p>
          <a:p>
            <a:r>
              <a:rPr lang="en-US" baseline="0" dirty="0" smtClean="0"/>
              <a:t>And, we are working hard to make sure we build on this success and momentum….we are working to improve SHIFT for development of the 2020 highway plan.</a:t>
            </a:r>
          </a:p>
          <a:p>
            <a:endParaRPr lang="en-US" baseline="0" dirty="0" smtClean="0"/>
          </a:p>
        </p:txBody>
      </p:sp>
      <p:sp>
        <p:nvSpPr>
          <p:cNvPr id="4" name="Slide Number Placeholder 3"/>
          <p:cNvSpPr>
            <a:spLocks noGrp="1"/>
          </p:cNvSpPr>
          <p:nvPr>
            <p:ph type="sldNum" sz="quarter" idx="10"/>
          </p:nvPr>
        </p:nvSpPr>
        <p:spPr/>
        <p:txBody>
          <a:bodyPr/>
          <a:lstStyle/>
          <a:p>
            <a:fld id="{EA2D17A6-30D3-4E5A-BFD3-C420C9F971CE}" type="slidenum">
              <a:rPr lang="en-US" smtClean="0"/>
              <a:t>4</a:t>
            </a:fld>
            <a:endParaRPr lang="en-US" dirty="0"/>
          </a:p>
        </p:txBody>
      </p:sp>
    </p:spTree>
    <p:extLst>
      <p:ext uri="{BB962C8B-B14F-4D97-AF65-F5344CB8AC3E}">
        <p14:creationId xmlns:p14="http://schemas.microsoft.com/office/powerpoint/2010/main" val="2424547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About half of what we produce here at KYTC goes</a:t>
            </a:r>
            <a:r>
              <a:rPr lang="en-US" baseline="0" dirty="0" smtClean="0"/>
              <a:t> through shift.</a:t>
            </a:r>
          </a:p>
          <a:p>
            <a:r>
              <a:rPr lang="en-US" baseline="0" dirty="0" smtClean="0"/>
              <a:t>This includes major capitol improvement projects, like those shown here.</a:t>
            </a:r>
          </a:p>
          <a:p>
            <a:endParaRPr lang="en-US" baseline="0" dirty="0" smtClean="0"/>
          </a:p>
          <a:p>
            <a:r>
              <a:rPr lang="en-US" baseline="0" dirty="0" smtClean="0"/>
              <a:t>These other types of projects do not go through SHIFT. They each have their own selection processes unique to the goals of each </a:t>
            </a:r>
            <a:endParaRPr lang="en-US" dirty="0" smtClean="0"/>
          </a:p>
          <a:p>
            <a:endParaRPr lang="en-US" dirty="0"/>
          </a:p>
          <a:p>
            <a:r>
              <a:rPr lang="en-US" dirty="0"/>
              <a:t>SHIFT is used to score major capital improvement </a:t>
            </a:r>
            <a:r>
              <a:rPr lang="en-US" dirty="0" smtClean="0"/>
              <a:t>projects…widening</a:t>
            </a:r>
            <a:r>
              <a:rPr lang="en-US" baseline="0" dirty="0" smtClean="0"/>
              <a:t> proejcts, </a:t>
            </a:r>
            <a:r>
              <a:rPr lang="en-US" dirty="0" smtClean="0"/>
              <a:t>reconstruction</a:t>
            </a:r>
            <a:r>
              <a:rPr lang="en-US" dirty="0"/>
              <a:t>, new routes and interchanges. </a:t>
            </a:r>
          </a:p>
          <a:p>
            <a:r>
              <a:rPr lang="en-US" dirty="0"/>
              <a:t>SHIFT does not score projects funded with the state dollars dedicated to  our counties, or federally dedicated </a:t>
            </a:r>
            <a:r>
              <a:rPr lang="en-US" dirty="0" smtClean="0"/>
              <a:t>dollars for our mpos or for the cmaq te/tap or hsip</a:t>
            </a:r>
            <a:r>
              <a:rPr lang="en-US" baseline="0" dirty="0" smtClean="0"/>
              <a:t> programs or routine maintenance projects.</a:t>
            </a:r>
          </a:p>
          <a:p>
            <a:r>
              <a:rPr lang="en-US" dirty="0" smtClean="0"/>
              <a:t> </a:t>
            </a:r>
          </a:p>
          <a:p>
            <a:r>
              <a:rPr lang="en-US" dirty="0" smtClean="0"/>
              <a:t>These other areas</a:t>
            </a:r>
            <a:r>
              <a:rPr lang="en-US" baseline="0" dirty="0" smtClean="0"/>
              <a:t> and program have selection processes unique to their program goals.</a:t>
            </a:r>
            <a:endParaRPr lang="en-US" dirty="0"/>
          </a:p>
        </p:txBody>
      </p:sp>
      <p:sp>
        <p:nvSpPr>
          <p:cNvPr id="4" name="Slide Number Placeholder 3"/>
          <p:cNvSpPr>
            <a:spLocks noGrp="1"/>
          </p:cNvSpPr>
          <p:nvPr>
            <p:ph type="sldNum" sz="quarter" idx="10"/>
          </p:nvPr>
        </p:nvSpPr>
        <p:spPr/>
        <p:txBody>
          <a:bodyPr/>
          <a:lstStyle/>
          <a:p>
            <a:fld id="{2B8834DC-8F12-4131-9228-8B700E9E83EE}" type="slidenum">
              <a:rPr lang="en-US" smtClean="0"/>
              <a:t>5</a:t>
            </a:fld>
            <a:endParaRPr lang="en-US" dirty="0"/>
          </a:p>
        </p:txBody>
      </p:sp>
    </p:spTree>
    <p:extLst>
      <p:ext uri="{BB962C8B-B14F-4D97-AF65-F5344CB8AC3E}">
        <p14:creationId xmlns:p14="http://schemas.microsoft.com/office/powerpoint/2010/main" val="327209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pPr>
            <a:r>
              <a:rPr lang="en-US" sz="1200" dirty="0" smtClean="0"/>
              <a:t>Sponsorship of projects for scoring</a:t>
            </a:r>
          </a:p>
          <a:p>
            <a:pPr lvl="0">
              <a:lnSpc>
                <a:spcPct val="200000"/>
              </a:lnSpc>
            </a:pPr>
            <a:r>
              <a:rPr lang="en-US" sz="1200" dirty="0" smtClean="0"/>
              <a:t>Data verification</a:t>
            </a:r>
          </a:p>
          <a:p>
            <a:pPr lvl="0">
              <a:lnSpc>
                <a:spcPct val="200000"/>
              </a:lnSpc>
            </a:pPr>
            <a:r>
              <a:rPr lang="en-US" sz="1200" dirty="0" smtClean="0"/>
              <a:t>Statewide scoring / Establish statewide priorities</a:t>
            </a:r>
          </a:p>
          <a:p>
            <a:pPr lvl="0">
              <a:lnSpc>
                <a:spcPct val="200000"/>
              </a:lnSpc>
            </a:pPr>
            <a:r>
              <a:rPr lang="en-US" sz="1200" dirty="0" smtClean="0"/>
              <a:t>Regional scoring / Local boost / Regional funding priorities</a:t>
            </a:r>
          </a:p>
          <a:p>
            <a:pPr lvl="0">
              <a:lnSpc>
                <a:spcPct val="200000"/>
              </a:lnSpc>
            </a:pPr>
            <a:r>
              <a:rPr lang="en-US" sz="1200" dirty="0" smtClean="0"/>
              <a:t>Draft recommended highway plan</a:t>
            </a:r>
          </a:p>
          <a:p>
            <a:pPr marL="0" indent="0">
              <a:lnSpc>
                <a:spcPct val="200000"/>
              </a:lnSpc>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EA2D17A6-30D3-4E5A-BFD3-C420C9F971CE}" type="slidenum">
              <a:rPr lang="en-US" smtClean="0"/>
              <a:t>6</a:t>
            </a:fld>
            <a:endParaRPr lang="en-US" dirty="0"/>
          </a:p>
        </p:txBody>
      </p:sp>
    </p:spTree>
    <p:extLst>
      <p:ext uri="{BB962C8B-B14F-4D97-AF65-F5344CB8AC3E}">
        <p14:creationId xmlns:p14="http://schemas.microsoft.com/office/powerpoint/2010/main" val="2786079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defTabSz="933046">
              <a:defRPr/>
            </a:pPr>
            <a:r>
              <a:rPr lang="en-US" dirty="0" smtClean="0"/>
              <a:t>A project</a:t>
            </a:r>
            <a:r>
              <a:rPr lang="en-US" baseline="0" dirty="0" smtClean="0"/>
              <a:t> must be sponsored to be scored…..</a:t>
            </a:r>
            <a:endParaRPr lang="en-US" dirty="0" smtClean="0"/>
          </a:p>
          <a:p>
            <a:pPr defTabSz="933046">
              <a:defRPr/>
            </a:pPr>
            <a:r>
              <a:rPr lang="en-US" dirty="0" smtClean="0"/>
              <a:t>Area Development</a:t>
            </a:r>
            <a:r>
              <a:rPr lang="en-US" baseline="0" dirty="0" smtClean="0"/>
              <a:t> Districts, Metropolitan Planning Organizations, and KYTC Highway District Offices can sponsor projects for scoring.</a:t>
            </a:r>
          </a:p>
          <a:p>
            <a:pPr defTabSz="933046">
              <a:defRPr/>
            </a:pPr>
            <a:r>
              <a:rPr lang="en-US" baseline="0" dirty="0" smtClean="0"/>
              <a:t>The number of sponsorships for each of those groups is determined by the number of counties, population, and lane miles within the jurisdiction of these agencies.</a:t>
            </a:r>
          </a:p>
          <a:p>
            <a:pPr defTabSz="933046">
              <a:defRPr/>
            </a:pPr>
            <a:r>
              <a:rPr lang="en-US" baseline="0" dirty="0" smtClean="0"/>
              <a:t>This approach allows </a:t>
            </a:r>
            <a:r>
              <a:rPr lang="en-US" baseline="0" dirty="0" smtClean="0"/>
              <a:t>for about 1200 projects to be sponsored.</a:t>
            </a:r>
          </a:p>
          <a:p>
            <a:pPr defTabSz="933046">
              <a:defRPr/>
            </a:pPr>
            <a:r>
              <a:rPr lang="en-US" baseline="0" dirty="0" smtClean="0"/>
              <a:t>For SHIFT 2018 the total allowance was 1191</a:t>
            </a:r>
          </a:p>
          <a:p>
            <a:pPr defTabSz="933046">
              <a:defRPr/>
            </a:pPr>
            <a:r>
              <a:rPr lang="en-US" baseline="0" dirty="0" smtClean="0"/>
              <a:t>For SHIFT 2020 the total allowance is 1208</a:t>
            </a:r>
            <a:endParaRPr lang="en-US" dirty="0" smtClean="0"/>
          </a:p>
          <a:p>
            <a:pPr defTabSz="933046">
              <a:defRPr/>
            </a:pPr>
            <a:endParaRPr lang="en-US" dirty="0" smtClean="0"/>
          </a:p>
          <a:p>
            <a:pPr defTabSz="933046">
              <a:defRPr/>
            </a:pPr>
            <a:endParaRPr lang="en-US" dirty="0" smtClean="0"/>
          </a:p>
          <a:p>
            <a:pPr defTabSz="933046">
              <a:defRPr/>
            </a:pPr>
            <a:r>
              <a:rPr lang="en-US" dirty="0" smtClean="0"/>
              <a:t>Sponsorship </a:t>
            </a:r>
            <a:r>
              <a:rPr lang="en-US" dirty="0"/>
              <a:t># =  2*Number of Counties + Population/25000 + Lane Miles/1000</a:t>
            </a:r>
          </a:p>
          <a:p>
            <a:pPr defTabSz="933046">
              <a:defRPr/>
            </a:pPr>
            <a:endParaRPr lang="en-US" dirty="0"/>
          </a:p>
          <a:p>
            <a:pPr defTabSz="933046">
              <a:defRPr/>
            </a:pPr>
            <a:r>
              <a:rPr lang="en-US" dirty="0"/>
              <a:t>Updated to </a:t>
            </a:r>
            <a:r>
              <a:rPr lang="en-US" dirty="0" smtClean="0"/>
              <a:t>2017 </a:t>
            </a:r>
            <a:r>
              <a:rPr lang="en-US" dirty="0"/>
              <a:t>Census numbers and recalculated numbers for all entities</a:t>
            </a:r>
          </a:p>
          <a:p>
            <a:endParaRPr lang="en-US" dirty="0"/>
          </a:p>
          <a:p>
            <a:r>
              <a:rPr lang="en-US" dirty="0"/>
              <a:t>Data Management provided Public Road Lane miles for all entities</a:t>
            </a:r>
          </a:p>
        </p:txBody>
      </p:sp>
      <p:sp>
        <p:nvSpPr>
          <p:cNvPr id="4" name="Slide Number Placeholder 3"/>
          <p:cNvSpPr>
            <a:spLocks noGrp="1"/>
          </p:cNvSpPr>
          <p:nvPr>
            <p:ph type="sldNum" sz="quarter" idx="10"/>
          </p:nvPr>
        </p:nvSpPr>
        <p:spPr/>
        <p:txBody>
          <a:bodyPr/>
          <a:lstStyle/>
          <a:p>
            <a:fld id="{2B8834DC-8F12-4131-9228-8B700E9E83EE}" type="slidenum">
              <a:rPr lang="en-US" smtClean="0"/>
              <a:t>7</a:t>
            </a:fld>
            <a:endParaRPr lang="en-US" dirty="0"/>
          </a:p>
        </p:txBody>
      </p:sp>
    </p:spTree>
    <p:extLst>
      <p:ext uri="{BB962C8B-B14F-4D97-AF65-F5344CB8AC3E}">
        <p14:creationId xmlns:p14="http://schemas.microsoft.com/office/powerpoint/2010/main" val="120137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22550" y="893763"/>
            <a:ext cx="4289425" cy="2413000"/>
          </a:xfrm>
        </p:spPr>
      </p:sp>
      <p:sp>
        <p:nvSpPr>
          <p:cNvPr id="3" name="Notes Placeholder 2"/>
          <p:cNvSpPr>
            <a:spLocks noGrp="1"/>
          </p:cNvSpPr>
          <p:nvPr>
            <p:ph type="body" idx="1"/>
          </p:nvPr>
        </p:nvSpPr>
        <p:spPr/>
        <p:txBody>
          <a:bodyPr/>
          <a:lstStyle/>
          <a:p>
            <a:r>
              <a:rPr lang="en-US" dirty="0"/>
              <a:t>The SHIFT formula scores each project on these elements.</a:t>
            </a:r>
          </a:p>
        </p:txBody>
      </p:sp>
      <p:sp>
        <p:nvSpPr>
          <p:cNvPr id="4" name="Slide Number Placeholder 3"/>
          <p:cNvSpPr>
            <a:spLocks noGrp="1"/>
          </p:cNvSpPr>
          <p:nvPr>
            <p:ph type="sldNum" sz="quarter" idx="10"/>
          </p:nvPr>
        </p:nvSpPr>
        <p:spPr/>
        <p:txBody>
          <a:bodyPr/>
          <a:lstStyle/>
          <a:p>
            <a:pPr defTabSz="933046">
              <a:defRPr/>
            </a:pPr>
            <a:fld id="{A4B0EAF6-A33C-43B4-A1C6-3D3DAAE86828}" type="slidenum">
              <a:rPr lang="en-US">
                <a:solidFill>
                  <a:prstClr val="black"/>
                </a:solidFill>
                <a:latin typeface="Calibri" panose="020F0502020204030204"/>
              </a:rPr>
              <a:pPr defTabSz="933046">
                <a:defRPr/>
              </a:pPr>
              <a:t>8</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8090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phases of </a:t>
            </a:r>
            <a:r>
              <a:rPr lang="en-US" dirty="0" smtClean="0"/>
              <a:t>scoring/implementation…Statewide and </a:t>
            </a:r>
            <a:r>
              <a:rPr lang="en-US" dirty="0"/>
              <a:t>Regional</a:t>
            </a:r>
            <a:r>
              <a:rPr lang="en-US" dirty="0" smtClean="0"/>
              <a:t>….</a:t>
            </a:r>
          </a:p>
          <a:p>
            <a:endParaRPr lang="en-US" dirty="0" smtClean="0"/>
          </a:p>
          <a:p>
            <a:r>
              <a:rPr lang="en-US" dirty="0" smtClean="0"/>
              <a:t>Projects </a:t>
            </a:r>
            <a:r>
              <a:rPr lang="en-US" dirty="0"/>
              <a:t>with a statewide </a:t>
            </a:r>
            <a:r>
              <a:rPr lang="en-US" dirty="0" smtClean="0"/>
              <a:t>impact</a:t>
            </a:r>
            <a:r>
              <a:rPr lang="en-US" baseline="0" dirty="0" smtClean="0"/>
              <a:t> </a:t>
            </a:r>
            <a:r>
              <a:rPr lang="en-US" dirty="0" smtClean="0"/>
              <a:t>are </a:t>
            </a:r>
            <a:r>
              <a:rPr lang="en-US" dirty="0"/>
              <a:t>selected based 100% on data</a:t>
            </a:r>
            <a:r>
              <a:rPr lang="en-US" dirty="0" smtClean="0"/>
              <a:t>. The focus</a:t>
            </a:r>
            <a:r>
              <a:rPr lang="en-US" baseline="0" dirty="0" smtClean="0"/>
              <a:t> here is addressing congestion and bottlenecks.</a:t>
            </a:r>
            <a:endParaRPr lang="en-US" dirty="0"/>
          </a:p>
          <a:p>
            <a:endParaRPr lang="en-US" dirty="0" smtClean="0"/>
          </a:p>
          <a:p>
            <a:r>
              <a:rPr lang="en-US" dirty="0" smtClean="0"/>
              <a:t>Projects </a:t>
            </a:r>
            <a:r>
              <a:rPr lang="en-US" dirty="0"/>
              <a:t>Not Selected in this Statewide Mobility Category and all remaining projects are prioritized based on Data &amp; Area Planning Input</a:t>
            </a:r>
            <a:r>
              <a:rPr lang="en-US" dirty="0" smtClean="0"/>
              <a:t>. The</a:t>
            </a:r>
            <a:r>
              <a:rPr lang="en-US" baseline="0" dirty="0" smtClean="0"/>
              <a:t> focus here is improving connectivity.</a:t>
            </a:r>
            <a:endParaRPr lang="en-US" dirty="0"/>
          </a:p>
        </p:txBody>
      </p:sp>
      <p:sp>
        <p:nvSpPr>
          <p:cNvPr id="4" name="Slide Number Placeholder 3"/>
          <p:cNvSpPr>
            <a:spLocks noGrp="1"/>
          </p:cNvSpPr>
          <p:nvPr>
            <p:ph type="sldNum" sz="quarter" idx="10"/>
          </p:nvPr>
        </p:nvSpPr>
        <p:spPr/>
        <p:txBody>
          <a:bodyPr/>
          <a:lstStyle/>
          <a:p>
            <a:fld id="{A197CF53-8AD7-42C8-8210-290EDA12FF4B}" type="slidenum">
              <a:rPr lang="en-US" smtClean="0"/>
              <a:t>9</a:t>
            </a:fld>
            <a:endParaRPr lang="en-US" dirty="0"/>
          </a:p>
        </p:txBody>
      </p:sp>
    </p:spTree>
    <p:extLst>
      <p:ext uri="{BB962C8B-B14F-4D97-AF65-F5344CB8AC3E}">
        <p14:creationId xmlns:p14="http://schemas.microsoft.com/office/powerpoint/2010/main" val="3146645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04827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20085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07497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676627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7273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795455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384183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32857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422539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4033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205000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152354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630983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10342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471073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5E262B-4C90-4947-AE5A-556E0B2A5195}" type="datetimeFigureOut">
              <a:rPr lang="en-US" smtClean="0"/>
              <a:t>12/13/2018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AFC946-CD25-46CB-83F0-10F0273FEA9F}" type="slidenum">
              <a:rPr lang="en-US" smtClean="0"/>
              <a:t>‹#›</a:t>
            </a:fld>
            <a:endParaRPr lang="en-US" dirty="0"/>
          </a:p>
        </p:txBody>
      </p:sp>
    </p:spTree>
    <p:extLst>
      <p:ext uri="{BB962C8B-B14F-4D97-AF65-F5344CB8AC3E}">
        <p14:creationId xmlns:p14="http://schemas.microsoft.com/office/powerpoint/2010/main" val="3594995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5E262B-4C90-4947-AE5A-556E0B2A5195}" type="datetimeFigureOut">
              <a:rPr lang="en-US" smtClean="0"/>
              <a:t>12/13/2018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AFC946-CD25-46CB-83F0-10F0273FEA9F}" type="slidenum">
              <a:rPr lang="en-US" smtClean="0"/>
              <a:t>‹#›</a:t>
            </a:fld>
            <a:endParaRPr lang="en-US" dirty="0"/>
          </a:p>
        </p:txBody>
      </p:sp>
    </p:spTree>
    <p:extLst>
      <p:ext uri="{BB962C8B-B14F-4D97-AF65-F5344CB8AC3E}">
        <p14:creationId xmlns:p14="http://schemas.microsoft.com/office/powerpoint/2010/main" val="3659247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3690" y="4313584"/>
            <a:ext cx="7895472" cy="830997"/>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Kentucky </a:t>
            </a:r>
            <a:r>
              <a:rPr lang="en-US" sz="2400" dirty="0">
                <a:latin typeface="Arial" panose="020B0604020202020204" pitchFamily="34" charset="0"/>
                <a:cs typeface="Arial" panose="020B0604020202020204" pitchFamily="34" charset="0"/>
              </a:rPr>
              <a:t>Transportation </a:t>
            </a:r>
            <a:r>
              <a:rPr lang="en-US" sz="2400" dirty="0" smtClean="0">
                <a:latin typeface="Arial" panose="020B0604020202020204" pitchFamily="34" charset="0"/>
                <a:cs typeface="Arial" panose="020B0604020202020204" pitchFamily="34" charset="0"/>
              </a:rPr>
              <a:t>Cabinet </a:t>
            </a:r>
          </a:p>
          <a:p>
            <a:r>
              <a:rPr lang="en-US" sz="2400" dirty="0" smtClean="0">
                <a:latin typeface="Arial" panose="020B0604020202020204" pitchFamily="34" charset="0"/>
                <a:cs typeface="Arial" panose="020B0604020202020204" pitchFamily="34" charset="0"/>
              </a:rPr>
              <a:t>December,  </a:t>
            </a:r>
            <a:r>
              <a:rPr lang="en-US" sz="2400" dirty="0" smtClean="0">
                <a:latin typeface="Arial" panose="020B0604020202020204" pitchFamily="34" charset="0"/>
                <a:cs typeface="Arial" panose="020B0604020202020204" pitchFamily="34" charset="0"/>
              </a:rPr>
              <a:t>2018</a:t>
            </a:r>
            <a:endParaRPr lang="en-US" sz="24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2798D087-4BD6-EE4D-969C-8608D5AFEC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43953" y="1261242"/>
            <a:ext cx="6714634" cy="1379363"/>
          </a:xfrm>
          <a:prstGeom prst="rect">
            <a:avLst/>
          </a:prstGeom>
        </p:spPr>
      </p:pic>
      <p:sp>
        <p:nvSpPr>
          <p:cNvPr id="4" name="TextBox 3"/>
          <p:cNvSpPr txBox="1"/>
          <p:nvPr/>
        </p:nvSpPr>
        <p:spPr>
          <a:xfrm>
            <a:off x="3794702" y="2640605"/>
            <a:ext cx="3533562" cy="1015663"/>
          </a:xfrm>
          <a:prstGeom prst="rect">
            <a:avLst/>
          </a:prstGeom>
          <a:noFill/>
        </p:spPr>
        <p:txBody>
          <a:bodyPr wrap="square" rtlCol="0">
            <a:spAutoFit/>
          </a:bodyPr>
          <a:lstStyle/>
          <a:p>
            <a:pPr algn="ctr"/>
            <a:r>
              <a:rPr lang="en-US" sz="6000" b="1" dirty="0" smtClean="0">
                <a:solidFill>
                  <a:srgbClr val="009245"/>
                </a:solidFill>
              </a:rPr>
              <a:t>UPDATE</a:t>
            </a:r>
            <a:endParaRPr lang="en-US" sz="6000" b="1" dirty="0">
              <a:solidFill>
                <a:srgbClr val="009245"/>
              </a:solidFill>
            </a:endParaRPr>
          </a:p>
        </p:txBody>
      </p:sp>
    </p:spTree>
    <p:extLst>
      <p:ext uri="{BB962C8B-B14F-4D97-AF65-F5344CB8AC3E}">
        <p14:creationId xmlns:p14="http://schemas.microsoft.com/office/powerpoint/2010/main" val="194014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7833"/>
            <a:ext cx="8596668" cy="1462567"/>
          </a:xfrm>
        </p:spPr>
        <p:txBody>
          <a:bodyPr>
            <a:normAutofit/>
          </a:bodyPr>
          <a:lstStyle/>
          <a:p>
            <a:pPr algn="ctr"/>
            <a:r>
              <a:rPr lang="en-US" dirty="0" smtClean="0"/>
              <a:t>2020 </a:t>
            </a:r>
            <a:r>
              <a:rPr lang="en-US" dirty="0" smtClean="0"/>
              <a:t>Funding </a:t>
            </a:r>
            <a:r>
              <a:rPr lang="en-US" dirty="0" smtClean="0"/>
              <a:t>Formula</a:t>
            </a:r>
            <a:r>
              <a:rPr lang="en-US" dirty="0"/>
              <a:t/>
            </a:r>
            <a:br>
              <a:rPr lang="en-US" dirty="0"/>
            </a:br>
            <a:r>
              <a:rPr lang="en-US" dirty="0" smtClean="0">
                <a:solidFill>
                  <a:srgbClr val="5C83B4"/>
                </a:solidFill>
              </a:rPr>
              <a:t>Statewide</a:t>
            </a:r>
            <a:r>
              <a:rPr lang="en-US" dirty="0" smtClean="0"/>
              <a:t> 				       </a:t>
            </a:r>
            <a:r>
              <a:rPr lang="en-US" dirty="0" smtClean="0"/>
              <a:t>Regional </a:t>
            </a:r>
            <a:r>
              <a:rPr lang="en-US" dirty="0" smtClean="0">
                <a:solidFill>
                  <a:schemeClr val="tx1"/>
                </a:solidFill>
              </a:rPr>
              <a:t>*</a:t>
            </a:r>
            <a:endParaRPr lang="en-US" dirty="0">
              <a:solidFill>
                <a:schemeClr val="tx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714" y="1654392"/>
            <a:ext cx="5326726" cy="4187952"/>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6109" y="1654392"/>
            <a:ext cx="5005836" cy="4185809"/>
          </a:xfrm>
          <a:prstGeom prst="rect">
            <a:avLst/>
          </a:prstGeom>
        </p:spPr>
      </p:pic>
      <p:sp>
        <p:nvSpPr>
          <p:cNvPr id="4" name="TextBox 3"/>
          <p:cNvSpPr txBox="1"/>
          <p:nvPr/>
        </p:nvSpPr>
        <p:spPr>
          <a:xfrm>
            <a:off x="442203" y="5828872"/>
            <a:ext cx="10582849" cy="923330"/>
          </a:xfrm>
          <a:prstGeom prst="rect">
            <a:avLst/>
          </a:prstGeom>
          <a:noFill/>
        </p:spPr>
        <p:txBody>
          <a:bodyPr wrap="square" rtlCol="0">
            <a:spAutoFit/>
          </a:bodyPr>
          <a:lstStyle/>
          <a:p>
            <a:r>
              <a:rPr lang="en-US" sz="2400" baseline="30000" dirty="0" smtClean="0"/>
              <a:t>*</a:t>
            </a:r>
            <a:r>
              <a:rPr lang="en-US" dirty="0" smtClean="0"/>
              <a:t>Standard </a:t>
            </a:r>
            <a:r>
              <a:rPr lang="en-US" dirty="0"/>
              <a:t>Regional % listing</a:t>
            </a:r>
            <a:r>
              <a:rPr lang="en-US" dirty="0" smtClean="0"/>
              <a:t>, </a:t>
            </a:r>
            <a:r>
              <a:rPr lang="en-US" dirty="0"/>
              <a:t>Regions may adjust priorities by up or down by 5% with a minimum of 5% in any individual criteria.  The overall data portion of the score will remain at 70%.  The District and Local Priorities % may not be adjusted. </a:t>
            </a:r>
            <a:r>
              <a:rPr lang="en-US" baseline="30000" dirty="0"/>
              <a:t> </a:t>
            </a:r>
            <a:endParaRPr lang="en-US" dirty="0"/>
          </a:p>
        </p:txBody>
      </p:sp>
    </p:spTree>
    <p:extLst>
      <p:ext uri="{BB962C8B-B14F-4D97-AF65-F5344CB8AC3E}">
        <p14:creationId xmlns:p14="http://schemas.microsoft.com/office/powerpoint/2010/main" val="1894170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323" y="582324"/>
            <a:ext cx="10969137" cy="5865001"/>
          </a:xfrm>
          <a:prstGeom prst="rect">
            <a:avLst/>
          </a:prstGeom>
        </p:spPr>
      </p:pic>
    </p:spTree>
    <p:extLst>
      <p:ext uri="{BB962C8B-B14F-4D97-AF65-F5344CB8AC3E}">
        <p14:creationId xmlns:p14="http://schemas.microsoft.com/office/powerpoint/2010/main" val="3878838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154" y="365125"/>
            <a:ext cx="10767646" cy="1325563"/>
          </a:xfrm>
        </p:spPr>
        <p:txBody>
          <a:bodyPr>
            <a:normAutofit/>
          </a:bodyPr>
          <a:lstStyle/>
          <a:p>
            <a:r>
              <a:rPr lang="en-US" dirty="0"/>
              <a:t/>
            </a:r>
            <a:br>
              <a:rPr lang="en-US" dirty="0"/>
            </a:br>
            <a:endParaRPr lang="en-US" dirty="0"/>
          </a:p>
        </p:txBody>
      </p:sp>
      <p:sp>
        <p:nvSpPr>
          <p:cNvPr id="5" name="Title 1"/>
          <p:cNvSpPr txBox="1">
            <a:spLocks/>
          </p:cNvSpPr>
          <p:nvPr/>
        </p:nvSpPr>
        <p:spPr>
          <a:xfrm>
            <a:off x="586154" y="2074016"/>
            <a:ext cx="10058400" cy="14507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00B050"/>
                </a:solidFill>
                <a:latin typeface="Arial Black" panose="020B0604020202020204" pitchFamily="34" charset="0"/>
                <a:cs typeface="Arial Black" panose="020B0604020202020204" pitchFamily="34" charset="0"/>
              </a:rPr>
              <a:t>Improving Formula Components</a:t>
            </a:r>
          </a:p>
        </p:txBody>
      </p:sp>
      <p:pic>
        <p:nvPicPr>
          <p:cNvPr id="7" name="Picture 6">
            <a:extLst>
              <a:ext uri="{FF2B5EF4-FFF2-40B4-BE49-F238E27FC236}">
                <a16:creationId xmlns:a16="http://schemas.microsoft.com/office/drawing/2014/main" id="{D2C5736A-9F80-F64A-983A-A6F96C98EA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745" y="625111"/>
            <a:ext cx="5787568" cy="1188919"/>
          </a:xfrm>
          <a:prstGeom prst="rect">
            <a:avLst/>
          </a:prstGeom>
        </p:spPr>
      </p:pic>
      <p:pic>
        <p:nvPicPr>
          <p:cNvPr id="6" name="Picture 5"/>
          <p:cNvPicPr>
            <a:picLocks noChangeAspect="1"/>
          </p:cNvPicPr>
          <p:nvPr/>
        </p:nvPicPr>
        <p:blipFill rotWithShape="1">
          <a:blip r:embed="rId4"/>
          <a:srcRect l="849" t="1761" r="8159" b="7514"/>
          <a:stretch/>
        </p:blipFill>
        <p:spPr>
          <a:xfrm>
            <a:off x="586153" y="3076268"/>
            <a:ext cx="8935217" cy="2243324"/>
          </a:xfrm>
          <a:prstGeom prst="rect">
            <a:avLst/>
          </a:prstGeom>
        </p:spPr>
      </p:pic>
    </p:spTree>
    <p:extLst>
      <p:ext uri="{BB962C8B-B14F-4D97-AF65-F5344CB8AC3E}">
        <p14:creationId xmlns:p14="http://schemas.microsoft.com/office/powerpoint/2010/main" val="810880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5107" y="1862627"/>
            <a:ext cx="6334265" cy="604603"/>
          </a:xfrm>
        </p:spPr>
        <p:txBody>
          <a:bodyPr>
            <a:noAutofit/>
          </a:bodyPr>
          <a:lstStyle/>
          <a:p>
            <a:r>
              <a:rPr lang="en-US" b="1" dirty="0" smtClean="0">
                <a:solidFill>
                  <a:schemeClr val="tx1"/>
                </a:solidFill>
                <a:latin typeface="Arial Black" panose="020B0604020202020204" pitchFamily="34" charset="0"/>
                <a:cs typeface="Arial Black" panose="020B0604020202020204" pitchFamily="34" charset="0"/>
              </a:rPr>
              <a:t>Advisory Committee</a:t>
            </a:r>
            <a:endParaRPr lang="en-US" b="1" dirty="0">
              <a:solidFill>
                <a:schemeClr val="tx1"/>
              </a:solidFill>
              <a:latin typeface="Arial Black" panose="020B0604020202020204" pitchFamily="34" charset="0"/>
              <a:cs typeface="Arial Black" panose="020B0604020202020204" pitchFamily="34" charset="0"/>
            </a:endParaRPr>
          </a:p>
        </p:txBody>
      </p:sp>
      <p:sp>
        <p:nvSpPr>
          <p:cNvPr id="5" name="Content Placeholder 4"/>
          <p:cNvSpPr>
            <a:spLocks noGrp="1"/>
          </p:cNvSpPr>
          <p:nvPr>
            <p:ph sz="half" idx="2"/>
          </p:nvPr>
        </p:nvSpPr>
        <p:spPr>
          <a:xfrm>
            <a:off x="336050" y="2503715"/>
            <a:ext cx="4852316" cy="3880773"/>
          </a:xfrm>
        </p:spPr>
        <p:txBody>
          <a:bodyPr/>
          <a:lstStyle/>
          <a:p>
            <a:pPr>
              <a:lnSpc>
                <a:spcPct val="150000"/>
              </a:lnSpc>
            </a:pPr>
            <a:r>
              <a:rPr lang="en-US" sz="2000" dirty="0" smtClean="0"/>
              <a:t>KYTC</a:t>
            </a:r>
          </a:p>
          <a:p>
            <a:pPr>
              <a:lnSpc>
                <a:spcPct val="150000"/>
              </a:lnSpc>
            </a:pPr>
            <a:r>
              <a:rPr lang="en-US" sz="2000" dirty="0" smtClean="0"/>
              <a:t>Area Development Districts</a:t>
            </a:r>
          </a:p>
          <a:p>
            <a:pPr>
              <a:lnSpc>
                <a:spcPct val="150000"/>
              </a:lnSpc>
            </a:pPr>
            <a:r>
              <a:rPr lang="en-US" sz="2000" dirty="0"/>
              <a:t>M</a:t>
            </a:r>
            <a:r>
              <a:rPr lang="en-US" sz="2000" dirty="0" smtClean="0"/>
              <a:t>etropolitan Planning Organizations</a:t>
            </a:r>
          </a:p>
          <a:p>
            <a:pPr>
              <a:lnSpc>
                <a:spcPct val="150000"/>
              </a:lnSpc>
            </a:pPr>
            <a:r>
              <a:rPr lang="en-US" sz="2000" dirty="0" smtClean="0"/>
              <a:t>KTC (Technical Advisors)</a:t>
            </a:r>
          </a:p>
        </p:txBody>
      </p:sp>
      <p:sp>
        <p:nvSpPr>
          <p:cNvPr id="11" name="TextBox 10"/>
          <p:cNvSpPr txBox="1"/>
          <p:nvPr/>
        </p:nvSpPr>
        <p:spPr>
          <a:xfrm>
            <a:off x="226866" y="1862627"/>
            <a:ext cx="4204227" cy="646331"/>
          </a:xfrm>
          <a:prstGeom prst="rect">
            <a:avLst/>
          </a:prstGeom>
          <a:noFill/>
        </p:spPr>
        <p:txBody>
          <a:bodyPr wrap="square" rtlCol="0">
            <a:spAutoFit/>
          </a:bodyPr>
          <a:lstStyle/>
          <a:p>
            <a:r>
              <a:rPr lang="en-US" sz="3600" b="1" dirty="0">
                <a:latin typeface="Arial Black" panose="020B0604020202020204" pitchFamily="34" charset="0"/>
                <a:cs typeface="Arial Black" panose="020B0604020202020204" pitchFamily="34" charset="0"/>
              </a:rPr>
              <a:t>Workgroup</a:t>
            </a:r>
          </a:p>
        </p:txBody>
      </p:sp>
      <p:pic>
        <p:nvPicPr>
          <p:cNvPr id="14" name="Picture 13">
            <a:extLst>
              <a:ext uri="{FF2B5EF4-FFF2-40B4-BE49-F238E27FC236}">
                <a16:creationId xmlns:a16="http://schemas.microsoft.com/office/drawing/2014/main" id="{28F80CFC-850D-5A4E-BC15-E434284E8D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4162" y="453749"/>
            <a:ext cx="4388186" cy="901449"/>
          </a:xfrm>
          <a:prstGeom prst="rect">
            <a:avLst/>
          </a:prstGeom>
        </p:spPr>
      </p:pic>
      <p:sp>
        <p:nvSpPr>
          <p:cNvPr id="18" name="Content Placeholder 4"/>
          <p:cNvSpPr txBox="1">
            <a:spLocks/>
          </p:cNvSpPr>
          <p:nvPr/>
        </p:nvSpPr>
        <p:spPr>
          <a:xfrm>
            <a:off x="5314291" y="2503714"/>
            <a:ext cx="4852316"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50000"/>
              </a:lnSpc>
            </a:pPr>
            <a:r>
              <a:rPr lang="en-US" sz="2000" dirty="0" smtClean="0"/>
              <a:t>Kentucky House of Representatives</a:t>
            </a:r>
          </a:p>
          <a:p>
            <a:pPr>
              <a:lnSpc>
                <a:spcPct val="150000"/>
              </a:lnSpc>
            </a:pPr>
            <a:r>
              <a:rPr lang="en-US" sz="2000" dirty="0" smtClean="0"/>
              <a:t>KY Senate</a:t>
            </a:r>
          </a:p>
          <a:p>
            <a:pPr>
              <a:lnSpc>
                <a:spcPct val="150000"/>
              </a:lnSpc>
            </a:pPr>
            <a:r>
              <a:rPr lang="en-US" sz="2000" dirty="0" smtClean="0"/>
              <a:t>KY League of Cities</a:t>
            </a:r>
          </a:p>
          <a:p>
            <a:pPr>
              <a:lnSpc>
                <a:spcPct val="150000"/>
              </a:lnSpc>
            </a:pPr>
            <a:r>
              <a:rPr lang="en-US" sz="2000" dirty="0" smtClean="0"/>
              <a:t>KY Association of Counties</a:t>
            </a:r>
          </a:p>
          <a:p>
            <a:pPr>
              <a:lnSpc>
                <a:spcPct val="150000"/>
              </a:lnSpc>
            </a:pPr>
            <a:r>
              <a:rPr lang="en-US" sz="2000" dirty="0" smtClean="0"/>
              <a:t>KY Judge/Executive Association</a:t>
            </a:r>
            <a:endParaRPr lang="en-US" sz="2000" dirty="0"/>
          </a:p>
        </p:txBody>
      </p:sp>
    </p:spTree>
    <p:extLst>
      <p:ext uri="{BB962C8B-B14F-4D97-AF65-F5344CB8AC3E}">
        <p14:creationId xmlns:p14="http://schemas.microsoft.com/office/powerpoint/2010/main" val="2882977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120" y="1080101"/>
            <a:ext cx="10189212" cy="596081"/>
          </a:xfrm>
        </p:spPr>
        <p:txBody>
          <a:bodyPr>
            <a:normAutofit fontScale="90000"/>
          </a:bodyPr>
          <a:lstStyle/>
          <a:p>
            <a:r>
              <a:rPr lang="en-US" smtClean="0">
                <a:solidFill>
                  <a:schemeClr val="tx1"/>
                </a:solidFill>
                <a:latin typeface="Arial" panose="020B0604020202020204" pitchFamily="34" charset="0"/>
                <a:cs typeface="Arial" panose="020B0604020202020204" pitchFamily="34" charset="0"/>
              </a:rPr>
              <a:t>Component Improvements </a:t>
            </a:r>
            <a:endParaRPr lang="en-US" dirty="0">
              <a:solidFill>
                <a:schemeClr val="tx1"/>
              </a:solidFill>
              <a:latin typeface="Arial" panose="020B0604020202020204" pitchFamily="34" charset="0"/>
              <a:cs typeface="Arial" panose="020B0604020202020204" pitchFamily="34" charset="0"/>
            </a:endParaRPr>
          </a:p>
        </p:txBody>
      </p:sp>
      <p:grpSp>
        <p:nvGrpSpPr>
          <p:cNvPr id="5" name="Group 4"/>
          <p:cNvGrpSpPr/>
          <p:nvPr/>
        </p:nvGrpSpPr>
        <p:grpSpPr>
          <a:xfrm>
            <a:off x="906438" y="4442706"/>
            <a:ext cx="944982" cy="897044"/>
            <a:chOff x="7329067" y="1721864"/>
            <a:chExt cx="2573273" cy="2573267"/>
          </a:xfrm>
          <a:scene3d>
            <a:camera prst="orthographicFront"/>
            <a:lightRig rig="chilly" dir="t"/>
          </a:scene3d>
        </p:grpSpPr>
        <p:sp>
          <p:nvSpPr>
            <p:cNvPr id="6" name="Oval 5"/>
            <p:cNvSpPr/>
            <p:nvPr/>
          </p:nvSpPr>
          <p:spPr>
            <a:xfrm>
              <a:off x="7329067" y="1721864"/>
              <a:ext cx="2573273" cy="2573267"/>
            </a:xfrm>
            <a:prstGeom prst="ellipse">
              <a:avLst/>
            </a:prstGeom>
            <a:sp3d prstMaterial="translucentPowder">
              <a:bevelT w="127000" h="25400" prst="softRound"/>
            </a:sp3d>
          </p:spPr>
          <p:style>
            <a:lnRef idx="0">
              <a:schemeClr val="lt1">
                <a:hueOff val="0"/>
                <a:satOff val="0"/>
                <a:lumOff val="0"/>
                <a:alphaOff val="0"/>
              </a:schemeClr>
            </a:lnRef>
            <a:fillRef idx="1">
              <a:schemeClr val="accent5">
                <a:alpha val="50000"/>
                <a:hueOff val="0"/>
                <a:satOff val="0"/>
                <a:lumOff val="0"/>
                <a:alphaOff val="0"/>
              </a:schemeClr>
            </a:fillRef>
            <a:effectRef idx="0">
              <a:schemeClr val="accent5">
                <a:alpha val="50000"/>
                <a:hueOff val="0"/>
                <a:satOff val="0"/>
                <a:lumOff val="0"/>
                <a:alphaOff val="0"/>
              </a:schemeClr>
            </a:effectRef>
            <a:fontRef idx="minor">
              <a:schemeClr val="tx1"/>
            </a:fontRef>
          </p:style>
        </p:sp>
        <p:sp>
          <p:nvSpPr>
            <p:cNvPr id="7" name="Oval 4"/>
            <p:cNvSpPr txBox="1"/>
            <p:nvPr/>
          </p:nvSpPr>
          <p:spPr>
            <a:xfrm>
              <a:off x="7697727" y="2104349"/>
              <a:ext cx="2034260" cy="1808298"/>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75546" tIns="75546" rIns="75546" bIns="75546" numCol="1" spcCol="1270" anchor="ctr" anchorCtr="0">
              <a:noAutofit/>
            </a:bodyPr>
            <a:lstStyle/>
            <a:p>
              <a:pPr algn="ctr" defTabSz="881368">
                <a:lnSpc>
                  <a:spcPct val="90000"/>
                </a:lnSpc>
                <a:spcBef>
                  <a:spcPct val="0"/>
                </a:spcBef>
                <a:spcAft>
                  <a:spcPct val="35000"/>
                </a:spcAft>
              </a:pPr>
              <a:r>
                <a:rPr lang="en-US" sz="1100" b="1" dirty="0"/>
                <a:t>Benefit</a:t>
              </a:r>
              <a:r>
                <a:rPr lang="en-US" sz="1100" dirty="0"/>
                <a:t> </a:t>
              </a:r>
              <a:r>
                <a:rPr lang="en-US" sz="1100" b="1" dirty="0"/>
                <a:t>/ Cost</a:t>
              </a:r>
            </a:p>
          </p:txBody>
        </p:sp>
      </p:grpSp>
      <p:sp>
        <p:nvSpPr>
          <p:cNvPr id="3" name="TextBox 2"/>
          <p:cNvSpPr txBox="1"/>
          <p:nvPr/>
        </p:nvSpPr>
        <p:spPr>
          <a:xfrm>
            <a:off x="2141884" y="5643663"/>
            <a:ext cx="7628204" cy="646331"/>
          </a:xfrm>
          <a:prstGeom prst="rect">
            <a:avLst/>
          </a:prstGeom>
          <a:noFill/>
        </p:spPr>
        <p:txBody>
          <a:bodyPr wrap="square" rtlCol="0">
            <a:spAutoFit/>
          </a:bodyPr>
          <a:lstStyle/>
          <a:p>
            <a:pPr marL="295614" indent="-295614">
              <a:buFont typeface="Wingdings" panose="05000000000000000000" pitchFamily="2" charset="2"/>
              <a:buChar char="Ø"/>
            </a:pPr>
            <a:r>
              <a:rPr lang="en-US" dirty="0" smtClean="0">
                <a:latin typeface="Arial" panose="020B0604020202020204" pitchFamily="34" charset="0"/>
                <a:cs typeface="Arial" panose="020B0604020202020204" pitchFamily="34" charset="0"/>
              </a:rPr>
              <a:t>Incorporating Pavement Distress Index in Pavement Assessments</a:t>
            </a:r>
            <a:r>
              <a:rPr lang="en-US" dirty="0" smtClean="0"/>
              <a:t>.</a:t>
            </a:r>
            <a:endParaRPr lang="en-US" dirty="0"/>
          </a:p>
          <a:p>
            <a:endParaRPr lang="en-US" dirty="0"/>
          </a:p>
        </p:txBody>
      </p:sp>
      <p:grpSp>
        <p:nvGrpSpPr>
          <p:cNvPr id="8" name="Group 7"/>
          <p:cNvGrpSpPr/>
          <p:nvPr/>
        </p:nvGrpSpPr>
        <p:grpSpPr>
          <a:xfrm>
            <a:off x="918755" y="1890056"/>
            <a:ext cx="920348" cy="790882"/>
            <a:chOff x="6513624" y="0"/>
            <a:chExt cx="2573273" cy="2573267"/>
          </a:xfrm>
          <a:scene3d>
            <a:camera prst="orthographicFront"/>
            <a:lightRig rig="chilly" dir="t"/>
          </a:scene3d>
        </p:grpSpPr>
        <p:sp>
          <p:nvSpPr>
            <p:cNvPr id="9" name="Oval 8"/>
            <p:cNvSpPr/>
            <p:nvPr/>
          </p:nvSpPr>
          <p:spPr>
            <a:xfrm>
              <a:off x="6513624" y="0"/>
              <a:ext cx="2573273" cy="2573267"/>
            </a:xfrm>
            <a:prstGeom prst="ellipse">
              <a:avLst/>
            </a:prstGeom>
            <a:solidFill>
              <a:srgbClr val="1CADE4">
                <a:alpha val="49804"/>
              </a:srgbClr>
            </a:solidFill>
            <a:sp3d prstMaterial="translucentPowder">
              <a:bevelT w="127000" h="25400" prst="softRound"/>
            </a:sp3d>
          </p:spPr>
          <p:style>
            <a:lnRef idx="0">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tx1"/>
            </a:fontRef>
          </p:style>
        </p:sp>
        <p:sp>
          <p:nvSpPr>
            <p:cNvPr id="10" name="Oval 4"/>
            <p:cNvSpPr txBox="1"/>
            <p:nvPr/>
          </p:nvSpPr>
          <p:spPr>
            <a:xfrm>
              <a:off x="6890471" y="376846"/>
              <a:ext cx="1819579" cy="1819575"/>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75546" tIns="75546" rIns="75546" bIns="75546" numCol="1" spcCol="1270" anchor="ctr" anchorCtr="0">
              <a:noAutofit/>
            </a:bodyPr>
            <a:lstStyle/>
            <a:p>
              <a:pPr algn="ctr" defTabSz="881368">
                <a:lnSpc>
                  <a:spcPct val="90000"/>
                </a:lnSpc>
                <a:spcBef>
                  <a:spcPct val="0"/>
                </a:spcBef>
                <a:spcAft>
                  <a:spcPct val="35000"/>
                </a:spcAft>
              </a:pPr>
              <a:r>
                <a:rPr lang="en-US" sz="1100" b="1" dirty="0">
                  <a:solidFill>
                    <a:srgbClr val="000000"/>
                  </a:solidFill>
                </a:rPr>
                <a:t>Safety</a:t>
              </a:r>
            </a:p>
          </p:txBody>
        </p:sp>
      </p:grpSp>
      <p:grpSp>
        <p:nvGrpSpPr>
          <p:cNvPr id="11" name="Group 10"/>
          <p:cNvGrpSpPr/>
          <p:nvPr/>
        </p:nvGrpSpPr>
        <p:grpSpPr>
          <a:xfrm>
            <a:off x="874690" y="5393401"/>
            <a:ext cx="1008479" cy="856574"/>
            <a:chOff x="3541716" y="-65214"/>
            <a:chExt cx="2819686" cy="2573267"/>
          </a:xfrm>
          <a:scene3d>
            <a:camera prst="orthographicFront"/>
            <a:lightRig rig="chilly" dir="t"/>
          </a:scene3d>
        </p:grpSpPr>
        <p:sp>
          <p:nvSpPr>
            <p:cNvPr id="12" name="Oval 11"/>
            <p:cNvSpPr/>
            <p:nvPr/>
          </p:nvSpPr>
          <p:spPr>
            <a:xfrm>
              <a:off x="3664925" y="-65214"/>
              <a:ext cx="2573274" cy="2573267"/>
            </a:xfrm>
            <a:prstGeom prst="ellipse">
              <a:avLst/>
            </a:prstGeom>
            <a:solidFill>
              <a:srgbClr val="3E8453">
                <a:alpha val="49804"/>
              </a:srgbClr>
            </a:solidFill>
            <a:sp3d prstMaterial="translucentPowder">
              <a:bevelT w="127000" h="25400" prst="softRound"/>
            </a:sp3d>
          </p:spPr>
          <p:style>
            <a:lnRef idx="0">
              <a:schemeClr val="lt1">
                <a:hueOff val="0"/>
                <a:satOff val="0"/>
                <a:lumOff val="0"/>
                <a:alphaOff val="0"/>
              </a:schemeClr>
            </a:lnRef>
            <a:fillRef idx="1">
              <a:scrgbClr r="0" g="0" b="0"/>
            </a:fillRef>
            <a:effectRef idx="0">
              <a:schemeClr val="accent4">
                <a:alpha val="50000"/>
                <a:hueOff val="0"/>
                <a:satOff val="0"/>
                <a:lumOff val="0"/>
                <a:alphaOff val="0"/>
              </a:schemeClr>
            </a:effectRef>
            <a:fontRef idx="minor">
              <a:schemeClr val="tx1"/>
            </a:fontRef>
          </p:style>
        </p:sp>
        <p:sp>
          <p:nvSpPr>
            <p:cNvPr id="13" name="Oval 4"/>
            <p:cNvSpPr txBox="1"/>
            <p:nvPr/>
          </p:nvSpPr>
          <p:spPr>
            <a:xfrm>
              <a:off x="3541716" y="416119"/>
              <a:ext cx="2819686" cy="1682775"/>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75546" tIns="75546" rIns="75546" bIns="75546" numCol="1" spcCol="1270" anchor="ctr" anchorCtr="0">
              <a:noAutofit/>
            </a:bodyPr>
            <a:lstStyle/>
            <a:p>
              <a:pPr algn="ctr" defTabSz="881368">
                <a:lnSpc>
                  <a:spcPct val="90000"/>
                </a:lnSpc>
                <a:spcBef>
                  <a:spcPct val="0"/>
                </a:spcBef>
                <a:spcAft>
                  <a:spcPct val="35000"/>
                </a:spcAft>
              </a:pPr>
              <a:r>
                <a:rPr lang="en-US" sz="1100" b="1" dirty="0"/>
                <a:t>Asset Management</a:t>
              </a:r>
            </a:p>
          </p:txBody>
        </p:sp>
      </p:grpSp>
      <p:grpSp>
        <p:nvGrpSpPr>
          <p:cNvPr id="14" name="Group 13"/>
          <p:cNvGrpSpPr/>
          <p:nvPr/>
        </p:nvGrpSpPr>
        <p:grpSpPr>
          <a:xfrm>
            <a:off x="894120" y="3570248"/>
            <a:ext cx="969619" cy="840948"/>
            <a:chOff x="253465" y="123825"/>
            <a:chExt cx="2573273" cy="2573267"/>
          </a:xfrm>
          <a:scene3d>
            <a:camera prst="orthographicFront"/>
            <a:lightRig rig="chilly" dir="t"/>
          </a:scene3d>
        </p:grpSpPr>
        <p:sp>
          <p:nvSpPr>
            <p:cNvPr id="15" name="Oval 14"/>
            <p:cNvSpPr/>
            <p:nvPr/>
          </p:nvSpPr>
          <p:spPr>
            <a:xfrm>
              <a:off x="253465" y="123825"/>
              <a:ext cx="2573273" cy="2573267"/>
            </a:xfrm>
            <a:prstGeom prst="ellipse">
              <a:avLst/>
            </a:prstGeom>
            <a:solidFill>
              <a:srgbClr val="28C4CC">
                <a:alpha val="49804"/>
              </a:srgbClr>
            </a:solidFill>
            <a:sp3d prstMaterial="translucentPowder">
              <a:bevelT w="127000" h="25400" prst="softRound"/>
            </a:sp3d>
          </p:spPr>
          <p:style>
            <a:lnRef idx="0">
              <a:schemeClr val="lt1">
                <a:hueOff val="0"/>
                <a:satOff val="0"/>
                <a:lumOff val="0"/>
                <a:alphaOff val="0"/>
              </a:schemeClr>
            </a:lnRef>
            <a:fillRef idx="1">
              <a:scrgbClr r="0" g="0" b="0"/>
            </a:fillRef>
            <a:effectRef idx="0">
              <a:schemeClr val="accent6">
                <a:alpha val="50000"/>
                <a:hueOff val="0"/>
                <a:satOff val="0"/>
                <a:lumOff val="0"/>
                <a:alphaOff val="0"/>
              </a:schemeClr>
            </a:effectRef>
            <a:fontRef idx="minor">
              <a:schemeClr val="tx1"/>
            </a:fontRef>
          </p:style>
        </p:sp>
        <p:sp>
          <p:nvSpPr>
            <p:cNvPr id="16" name="Oval 4"/>
            <p:cNvSpPr txBox="1"/>
            <p:nvPr/>
          </p:nvSpPr>
          <p:spPr>
            <a:xfrm>
              <a:off x="416103" y="540584"/>
              <a:ext cx="2247995" cy="1819574"/>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75546" tIns="75546" rIns="75546" bIns="75546" numCol="1" spcCol="1270" anchor="ctr" anchorCtr="0">
              <a:noAutofit/>
            </a:bodyPr>
            <a:lstStyle/>
            <a:p>
              <a:pPr algn="ctr" defTabSz="881368">
                <a:lnSpc>
                  <a:spcPct val="90000"/>
                </a:lnSpc>
                <a:spcBef>
                  <a:spcPct val="0"/>
                </a:spcBef>
                <a:spcAft>
                  <a:spcPct val="35000"/>
                </a:spcAft>
              </a:pPr>
              <a:r>
                <a:rPr lang="en-US" sz="1100" dirty="0"/>
                <a:t>Economic </a:t>
              </a:r>
              <a:r>
                <a:rPr lang="en-US" sz="1100" b="1" dirty="0"/>
                <a:t>Growth</a:t>
              </a:r>
            </a:p>
          </p:txBody>
        </p:sp>
      </p:grpSp>
      <p:grpSp>
        <p:nvGrpSpPr>
          <p:cNvPr id="17" name="Group 16"/>
          <p:cNvGrpSpPr/>
          <p:nvPr/>
        </p:nvGrpSpPr>
        <p:grpSpPr>
          <a:xfrm>
            <a:off x="876793" y="2715539"/>
            <a:ext cx="1004273" cy="817017"/>
            <a:chOff x="2169276" y="1716226"/>
            <a:chExt cx="2807923" cy="2573267"/>
          </a:xfrm>
          <a:scene3d>
            <a:camera prst="orthographicFront"/>
            <a:lightRig rig="chilly" dir="t"/>
          </a:scene3d>
        </p:grpSpPr>
        <p:sp>
          <p:nvSpPr>
            <p:cNvPr id="18" name="Oval 17"/>
            <p:cNvSpPr/>
            <p:nvPr/>
          </p:nvSpPr>
          <p:spPr>
            <a:xfrm>
              <a:off x="2340922" y="1716226"/>
              <a:ext cx="2573273" cy="2573267"/>
            </a:xfrm>
            <a:prstGeom prst="ellipse">
              <a:avLst/>
            </a:prstGeom>
            <a:solidFill>
              <a:srgbClr val="2683C6">
                <a:alpha val="49804"/>
              </a:srgbClr>
            </a:solidFill>
            <a:sp3d prstMaterial="translucentPowder">
              <a:bevelT w="127000" h="25400" prst="softRound"/>
            </a:sp3d>
          </p:spPr>
          <p:style>
            <a:lnRef idx="0">
              <a:schemeClr val="lt1">
                <a:hueOff val="0"/>
                <a:satOff val="0"/>
                <a:lumOff val="0"/>
                <a:alphaOff val="0"/>
              </a:schemeClr>
            </a:lnRef>
            <a:fillRef idx="1">
              <a:scrgbClr r="0" g="0" b="0"/>
            </a:fillRef>
            <a:effectRef idx="0">
              <a:schemeClr val="accent3">
                <a:alpha val="50000"/>
                <a:hueOff val="0"/>
                <a:satOff val="0"/>
                <a:lumOff val="0"/>
                <a:alphaOff val="0"/>
              </a:schemeClr>
            </a:effectRef>
            <a:fontRef idx="minor">
              <a:schemeClr val="tx1"/>
            </a:fontRef>
          </p:style>
        </p:sp>
        <p:sp>
          <p:nvSpPr>
            <p:cNvPr id="19" name="Oval 4"/>
            <p:cNvSpPr txBox="1"/>
            <p:nvPr/>
          </p:nvSpPr>
          <p:spPr>
            <a:xfrm>
              <a:off x="2169276" y="2076205"/>
              <a:ext cx="2807923" cy="1819577"/>
            </a:xfrm>
            <a:prstGeom prst="rect">
              <a:avLst/>
            </a:prstGeom>
            <a:sp3d/>
          </p:spPr>
          <p:style>
            <a:lnRef idx="0">
              <a:scrgbClr r="0" g="0" b="0"/>
            </a:lnRef>
            <a:fillRef idx="0">
              <a:scrgbClr r="0" g="0" b="0"/>
            </a:fillRef>
            <a:effectRef idx="0">
              <a:scrgbClr r="0" g="0" b="0"/>
            </a:effectRef>
            <a:fontRef idx="minor">
              <a:schemeClr val="tx1"/>
            </a:fontRef>
          </p:style>
          <p:txBody>
            <a:bodyPr spcFirstLastPara="0" vert="horz" wrap="square" lIns="75546" tIns="75546" rIns="75546" bIns="75546" numCol="1" spcCol="1270" anchor="ctr" anchorCtr="0">
              <a:noAutofit/>
            </a:bodyPr>
            <a:lstStyle/>
            <a:p>
              <a:pPr algn="ctr" defTabSz="881368">
                <a:lnSpc>
                  <a:spcPct val="90000"/>
                </a:lnSpc>
                <a:spcBef>
                  <a:spcPct val="0"/>
                </a:spcBef>
                <a:spcAft>
                  <a:spcPct val="35000"/>
                </a:spcAft>
              </a:pPr>
              <a:r>
                <a:rPr lang="en-US" sz="1100" b="1" dirty="0"/>
                <a:t>Congestion</a:t>
              </a:r>
            </a:p>
          </p:txBody>
        </p:sp>
      </p:grpSp>
      <p:sp>
        <p:nvSpPr>
          <p:cNvPr id="20" name="TextBox 19"/>
          <p:cNvSpPr txBox="1"/>
          <p:nvPr/>
        </p:nvSpPr>
        <p:spPr>
          <a:xfrm>
            <a:off x="2141885" y="2902480"/>
            <a:ext cx="7628203" cy="646331"/>
          </a:xfrm>
          <a:prstGeom prst="rect">
            <a:avLst/>
          </a:prstGeom>
          <a:noFill/>
        </p:spPr>
        <p:txBody>
          <a:bodyPr wrap="square" rtlCol="0">
            <a:spAutoFit/>
          </a:bodyPr>
          <a:lstStyle/>
          <a:p>
            <a:pPr marL="246345" indent="-246345">
              <a:buFont typeface="Wingdings" panose="05000000000000000000" pitchFamily="2" charset="2"/>
              <a:buChar char="Ø"/>
            </a:pPr>
            <a:r>
              <a:rPr lang="en-US" dirty="0" smtClean="0">
                <a:latin typeface="Arial" panose="020B0604020202020204" pitchFamily="34" charset="0"/>
                <a:cs typeface="Arial" panose="020B0604020202020204" pitchFamily="34" charset="0"/>
              </a:rPr>
              <a:t>Updating with field sampled real data as a measure of congestion.  </a:t>
            </a:r>
            <a:endParaRPr lang="en-US" dirty="0">
              <a:latin typeface="Arial" panose="020B0604020202020204" pitchFamily="34" charset="0"/>
              <a:cs typeface="Arial" panose="020B0604020202020204" pitchFamily="34" charset="0"/>
            </a:endParaRPr>
          </a:p>
          <a:p>
            <a:pPr marL="246345" indent="-246345">
              <a:buFont typeface="Wingdings" panose="05000000000000000000" pitchFamily="2" charset="2"/>
              <a:buChar char="Ø"/>
            </a:pPr>
            <a:endParaRPr lang="en-US" dirty="0"/>
          </a:p>
        </p:txBody>
      </p:sp>
      <p:sp>
        <p:nvSpPr>
          <p:cNvPr id="21" name="TextBox 20"/>
          <p:cNvSpPr txBox="1"/>
          <p:nvPr/>
        </p:nvSpPr>
        <p:spPr>
          <a:xfrm>
            <a:off x="2110135" y="3737677"/>
            <a:ext cx="8973197" cy="646331"/>
          </a:xfrm>
          <a:prstGeom prst="rect">
            <a:avLst/>
          </a:prstGeom>
          <a:noFill/>
        </p:spPr>
        <p:txBody>
          <a:bodyPr wrap="square" rtlCol="0">
            <a:spAutoFit/>
          </a:bodyPr>
          <a:lstStyle/>
          <a:p>
            <a:pPr marL="295614" indent="-295614">
              <a:buFont typeface="Wingdings" panose="05000000000000000000" pitchFamily="2" charset="2"/>
              <a:buChar char="Ø"/>
            </a:pPr>
            <a:r>
              <a:rPr lang="en-US" dirty="0" smtClean="0">
                <a:latin typeface="Arial" panose="020B0604020202020204" pitchFamily="34" charset="0"/>
                <a:cs typeface="Arial" panose="020B0604020202020204" pitchFamily="34" charset="0"/>
              </a:rPr>
              <a:t>Improving the travel time modeling inputs for TREDIS economic modeling software.</a:t>
            </a:r>
            <a:endParaRPr lang="en-US" dirty="0">
              <a:latin typeface="Arial" panose="020B0604020202020204" pitchFamily="34" charset="0"/>
              <a:cs typeface="Arial" panose="020B0604020202020204" pitchFamily="34" charset="0"/>
            </a:endParaRPr>
          </a:p>
          <a:p>
            <a:pPr marL="295614" indent="-295614">
              <a:buFont typeface="Wingdings" panose="05000000000000000000" pitchFamily="2" charset="2"/>
              <a:buChar char="Ø"/>
            </a:pPr>
            <a:r>
              <a:rPr lang="en-US" dirty="0" smtClean="0">
                <a:latin typeface="Arial" panose="020B0604020202020204" pitchFamily="34" charset="0"/>
                <a:cs typeface="Arial" panose="020B0604020202020204" pitchFamily="34" charset="0"/>
              </a:rPr>
              <a:t>Adding truck reliability and coal haul routes.</a:t>
            </a:r>
            <a:endParaRPr lang="en-US" dirty="0">
              <a:latin typeface="Arial" panose="020B0604020202020204" pitchFamily="34" charset="0"/>
              <a:cs typeface="Arial" panose="020B0604020202020204" pitchFamily="34" charset="0"/>
            </a:endParaRPr>
          </a:p>
        </p:txBody>
      </p:sp>
      <p:sp>
        <p:nvSpPr>
          <p:cNvPr id="22" name="TextBox 21"/>
          <p:cNvSpPr txBox="1"/>
          <p:nvPr/>
        </p:nvSpPr>
        <p:spPr>
          <a:xfrm>
            <a:off x="2110136" y="4713203"/>
            <a:ext cx="7628204" cy="646331"/>
          </a:xfrm>
          <a:prstGeom prst="rect">
            <a:avLst/>
          </a:prstGeom>
          <a:noFill/>
        </p:spPr>
        <p:txBody>
          <a:bodyPr wrap="square" rtlCol="0">
            <a:spAutoFit/>
          </a:bodyPr>
          <a:lstStyle/>
          <a:p>
            <a:pPr marL="246345" indent="-246345">
              <a:buFont typeface="Wingdings" panose="05000000000000000000" pitchFamily="2" charset="2"/>
              <a:buChar char="Ø"/>
            </a:pPr>
            <a:r>
              <a:rPr lang="en-US" dirty="0" smtClean="0">
                <a:latin typeface="Arial" panose="020B0604020202020204" pitchFamily="34" charset="0"/>
                <a:cs typeface="Arial" panose="020B0604020202020204" pitchFamily="34" charset="0"/>
              </a:rPr>
              <a:t>Customizing safety improvement types for KY and improving travel time modeling methods.  </a:t>
            </a:r>
            <a:endParaRPr lang="en-US" dirty="0">
              <a:latin typeface="Arial" panose="020B0604020202020204" pitchFamily="34" charset="0"/>
              <a:cs typeface="Arial" panose="020B0604020202020204" pitchFamily="34" charset="0"/>
            </a:endParaRPr>
          </a:p>
        </p:txBody>
      </p:sp>
      <p:sp>
        <p:nvSpPr>
          <p:cNvPr id="23" name="TextBox 22"/>
          <p:cNvSpPr txBox="1"/>
          <p:nvPr/>
        </p:nvSpPr>
        <p:spPr>
          <a:xfrm>
            <a:off x="2141885" y="2020388"/>
            <a:ext cx="7628203" cy="369332"/>
          </a:xfrm>
          <a:prstGeom prst="rect">
            <a:avLst/>
          </a:prstGeom>
          <a:noFill/>
        </p:spPr>
        <p:txBody>
          <a:bodyPr wrap="square" rtlCol="0">
            <a:spAutoFit/>
          </a:bodyPr>
          <a:lstStyle/>
          <a:p>
            <a:pPr marL="246345" indent="-246345">
              <a:buFont typeface="Wingdings" panose="05000000000000000000" pitchFamily="2" charset="2"/>
              <a:buChar char="Ø"/>
            </a:pPr>
            <a:r>
              <a:rPr lang="en-US" dirty="0" smtClean="0">
                <a:latin typeface="Arial" panose="020B0604020202020204" pitchFamily="34" charset="0"/>
                <a:cs typeface="Arial" panose="020B0604020202020204" pitchFamily="34" charset="0"/>
              </a:rPr>
              <a:t>Incorporating new Highway Safety Manual methods.</a:t>
            </a:r>
            <a:endParaRPr lang="en-US"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2798D087-4BD6-EE4D-969C-8608D5AFEC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1054" y="173190"/>
            <a:ext cx="4764921" cy="978840"/>
          </a:xfrm>
          <a:prstGeom prst="rect">
            <a:avLst/>
          </a:prstGeom>
        </p:spPr>
      </p:pic>
    </p:spTree>
    <p:extLst>
      <p:ext uri="{BB962C8B-B14F-4D97-AF65-F5344CB8AC3E}">
        <p14:creationId xmlns:p14="http://schemas.microsoft.com/office/powerpoint/2010/main" val="954038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0" grpId="0"/>
      <p:bldP spid="21" grpId="0"/>
      <p:bldP spid="22"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128655530"/>
              </p:ext>
            </p:extLst>
          </p:nvPr>
        </p:nvGraphicFramePr>
        <p:xfrm>
          <a:off x="328419" y="1342605"/>
          <a:ext cx="11245272" cy="5010338"/>
        </p:xfrm>
        <a:graphic>
          <a:graphicData uri="http://schemas.openxmlformats.org/drawingml/2006/table">
            <a:tbl>
              <a:tblPr firstRow="1" firstCol="1">
                <a:tableStyleId>{93296810-A885-4BE3-A3E7-6D5BEEA58F35}</a:tableStyleId>
              </a:tblPr>
              <a:tblGrid>
                <a:gridCol w="2706715">
                  <a:extLst>
                    <a:ext uri="{9D8B030D-6E8A-4147-A177-3AD203B41FA5}">
                      <a16:colId xmlns:a16="http://schemas.microsoft.com/office/drawing/2014/main" val="1394408420"/>
                    </a:ext>
                  </a:extLst>
                </a:gridCol>
                <a:gridCol w="1000856">
                  <a:extLst>
                    <a:ext uri="{9D8B030D-6E8A-4147-A177-3AD203B41FA5}">
                      <a16:colId xmlns:a16="http://schemas.microsoft.com/office/drawing/2014/main" val="4062771185"/>
                    </a:ext>
                  </a:extLst>
                </a:gridCol>
                <a:gridCol w="940116">
                  <a:extLst>
                    <a:ext uri="{9D8B030D-6E8A-4147-A177-3AD203B41FA5}">
                      <a16:colId xmlns:a16="http://schemas.microsoft.com/office/drawing/2014/main" val="2808048321"/>
                    </a:ext>
                  </a:extLst>
                </a:gridCol>
                <a:gridCol w="1558019">
                  <a:extLst>
                    <a:ext uri="{9D8B030D-6E8A-4147-A177-3AD203B41FA5}">
                      <a16:colId xmlns:a16="http://schemas.microsoft.com/office/drawing/2014/main" val="3036292149"/>
                    </a:ext>
                  </a:extLst>
                </a:gridCol>
                <a:gridCol w="1683524">
                  <a:extLst>
                    <a:ext uri="{9D8B030D-6E8A-4147-A177-3AD203B41FA5}">
                      <a16:colId xmlns:a16="http://schemas.microsoft.com/office/drawing/2014/main" val="2912461258"/>
                    </a:ext>
                  </a:extLst>
                </a:gridCol>
                <a:gridCol w="1175296">
                  <a:extLst>
                    <a:ext uri="{9D8B030D-6E8A-4147-A177-3AD203B41FA5}">
                      <a16:colId xmlns:a16="http://schemas.microsoft.com/office/drawing/2014/main" val="1870100449"/>
                    </a:ext>
                  </a:extLst>
                </a:gridCol>
                <a:gridCol w="60761">
                  <a:extLst>
                    <a:ext uri="{9D8B030D-6E8A-4147-A177-3AD203B41FA5}">
                      <a16:colId xmlns:a16="http://schemas.microsoft.com/office/drawing/2014/main" val="20007"/>
                    </a:ext>
                  </a:extLst>
                </a:gridCol>
                <a:gridCol w="1058428">
                  <a:extLst>
                    <a:ext uri="{9D8B030D-6E8A-4147-A177-3AD203B41FA5}">
                      <a16:colId xmlns:a16="http://schemas.microsoft.com/office/drawing/2014/main" val="1690013186"/>
                    </a:ext>
                  </a:extLst>
                </a:gridCol>
                <a:gridCol w="1001366">
                  <a:extLst>
                    <a:ext uri="{9D8B030D-6E8A-4147-A177-3AD203B41FA5}">
                      <a16:colId xmlns:a16="http://schemas.microsoft.com/office/drawing/2014/main" val="604489828"/>
                    </a:ext>
                  </a:extLst>
                </a:gridCol>
                <a:gridCol w="60191">
                  <a:extLst>
                    <a:ext uri="{9D8B030D-6E8A-4147-A177-3AD203B41FA5}">
                      <a16:colId xmlns:a16="http://schemas.microsoft.com/office/drawing/2014/main" val="152186034"/>
                    </a:ext>
                  </a:extLst>
                </a:gridCol>
              </a:tblGrid>
              <a:tr h="976654">
                <a:tc>
                  <a:txBody>
                    <a:bodyPr/>
                    <a:lstStyle/>
                    <a:p>
                      <a:pPr algn="l" fontAlgn="b"/>
                      <a:r>
                        <a:rPr lang="en-US" sz="2000" u="none" strike="noStrike" dirty="0">
                          <a:effectLst/>
                        </a:rPr>
                        <a:t>Phases and Timing</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R="8272" marT="8272" marB="0" anchor="b">
                    <a:solidFill>
                      <a:srgbClr val="918655"/>
                    </a:solidFill>
                  </a:tcPr>
                </a:tc>
                <a:tc>
                  <a:txBody>
                    <a:bodyPr/>
                    <a:lstStyle/>
                    <a:p>
                      <a:pPr algn="ctr" fontAlgn="b"/>
                      <a:r>
                        <a:rPr lang="en-US" sz="2000" u="none" strike="noStrike" dirty="0">
                          <a:effectLst/>
                        </a:rPr>
                        <a:t>Winter</a:t>
                      </a:r>
                    </a:p>
                    <a:p>
                      <a:pPr algn="ctr" fontAlgn="b"/>
                      <a:r>
                        <a:rPr lang="en-US" sz="2000" u="none" strike="noStrike" dirty="0">
                          <a:effectLst/>
                        </a:rPr>
                        <a:t>18-19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a:txBody>
                    <a:bodyPr/>
                    <a:lstStyle/>
                    <a:p>
                      <a:pPr algn="ctr" fontAlgn="b"/>
                      <a:r>
                        <a:rPr lang="en-US" sz="2000" u="none" strike="noStrike" dirty="0">
                          <a:effectLst/>
                        </a:rPr>
                        <a:t>Spring 19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a:txBody>
                    <a:bodyPr/>
                    <a:lstStyle/>
                    <a:p>
                      <a:pPr algn="ctr" fontAlgn="b"/>
                      <a:r>
                        <a:rPr lang="en-US" sz="2000" u="none" strike="noStrike" dirty="0">
                          <a:effectLst/>
                        </a:rPr>
                        <a:t>Early </a:t>
                      </a:r>
                      <a:br>
                        <a:rPr lang="en-US" sz="2000" u="none" strike="noStrike" dirty="0">
                          <a:effectLst/>
                        </a:rPr>
                      </a:br>
                      <a:r>
                        <a:rPr lang="en-US" sz="2000" u="none" strike="noStrike" dirty="0">
                          <a:effectLst/>
                        </a:rPr>
                        <a:t>Summer 19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a:txBody>
                    <a:bodyPr/>
                    <a:lstStyle/>
                    <a:p>
                      <a:pPr algn="ctr" fontAlgn="b"/>
                      <a:r>
                        <a:rPr lang="en-US" sz="2000" u="none" strike="noStrike" dirty="0">
                          <a:effectLst/>
                        </a:rPr>
                        <a:t>Late</a:t>
                      </a:r>
                      <a:r>
                        <a:rPr lang="en-US" sz="2000" u="none" strike="noStrike" baseline="0" dirty="0">
                          <a:effectLst/>
                        </a:rPr>
                        <a:t> </a:t>
                      </a:r>
                      <a:br>
                        <a:rPr lang="en-US" sz="2000" u="none" strike="noStrike" baseline="0" dirty="0">
                          <a:effectLst/>
                        </a:rPr>
                      </a:br>
                      <a:r>
                        <a:rPr lang="en-US" sz="2000" u="none" strike="noStrike" baseline="0" dirty="0">
                          <a:effectLst/>
                        </a:rPr>
                        <a:t>Summer 19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gridSpan="2">
                  <a:txBody>
                    <a:bodyPr/>
                    <a:lstStyle/>
                    <a:p>
                      <a:pPr algn="ctr" fontAlgn="b"/>
                      <a:r>
                        <a:rPr lang="en-US" sz="2000" u="none" strike="noStrike" dirty="0">
                          <a:effectLst/>
                        </a:rPr>
                        <a:t>Fall 19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hMerge="1">
                  <a:txBody>
                    <a:bodyPr/>
                    <a:lstStyle/>
                    <a:p>
                      <a:endParaRPr lang="en-US"/>
                    </a:p>
                  </a:txBody>
                  <a:tcPr/>
                </a:tc>
                <a:tc>
                  <a:txBody>
                    <a:bodyPr/>
                    <a:lstStyle/>
                    <a:p>
                      <a:pPr algn="ctr" fontAlgn="b"/>
                      <a:r>
                        <a:rPr lang="en-US" sz="2000" u="none" strike="noStrike" dirty="0">
                          <a:effectLst/>
                        </a:rPr>
                        <a:t>Winter </a:t>
                      </a:r>
                      <a:br>
                        <a:rPr lang="en-US" sz="2000" u="none" strike="noStrike" dirty="0">
                          <a:effectLst/>
                        </a:rPr>
                      </a:br>
                      <a:r>
                        <a:rPr lang="en-US" sz="2000" u="none" strike="noStrike" dirty="0">
                          <a:effectLst/>
                        </a:rPr>
                        <a:t>19-20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gridSpan="2">
                  <a:txBody>
                    <a:bodyPr/>
                    <a:lstStyle/>
                    <a:p>
                      <a:pPr algn="ctr" fontAlgn="b"/>
                      <a:r>
                        <a:rPr lang="en-US" sz="2000" u="none" strike="noStrike" dirty="0">
                          <a:effectLst/>
                        </a:rPr>
                        <a:t>Spring 20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18288" marR="18288" marT="8272" marB="0" anchor="b"/>
                </a:tc>
                <a:tc hMerge="1">
                  <a:txBody>
                    <a:bodyPr/>
                    <a:lstStyle/>
                    <a:p>
                      <a:endParaRPr lang="en-US"/>
                    </a:p>
                  </a:txBody>
                  <a:tcPr/>
                </a:tc>
                <a:extLst>
                  <a:ext uri="{0D108BD9-81ED-4DB2-BD59-A6C34878D82A}">
                    <a16:rowId xmlns:a16="http://schemas.microsoft.com/office/drawing/2014/main" val="1152119546"/>
                  </a:ext>
                </a:extLst>
              </a:tr>
              <a:tr h="533570">
                <a:tc>
                  <a:txBody>
                    <a:bodyPr/>
                    <a:lstStyle/>
                    <a:p>
                      <a:pPr algn="l" fontAlgn="b"/>
                      <a:r>
                        <a:rPr lang="en-US" sz="2000" u="none" strike="noStrike" dirty="0">
                          <a:solidFill>
                            <a:schemeClr val="bg1"/>
                          </a:solidFill>
                          <a:effectLst/>
                        </a:rPr>
                        <a:t>Sponsorship</a:t>
                      </a:r>
                      <a:endParaRPr lang="en-US" sz="2000" b="0" i="0" u="none" strike="noStrike" dirty="0">
                        <a:solidFill>
                          <a:schemeClr val="bg1"/>
                        </a:solidFill>
                        <a:effectLst/>
                        <a:latin typeface="Arial" panose="020B0604020202020204" pitchFamily="34" charset="0"/>
                        <a:cs typeface="Arial" panose="020B0604020202020204" pitchFamily="34" charset="0"/>
                      </a:endParaRPr>
                    </a:p>
                  </a:txBody>
                  <a:tcPr marR="8272" marT="8272" marB="0" anchor="b">
                    <a:solidFill>
                      <a:schemeClr val="accent4">
                        <a:lumMod val="75000"/>
                      </a:schemeClr>
                    </a:solidFill>
                  </a:tcPr>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1600" u="none" strike="noStrike" dirty="0">
                          <a:effectLst/>
                        </a:rPr>
                        <a:t> </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4264922330"/>
                  </a:ext>
                </a:extLst>
              </a:tr>
              <a:tr h="664995">
                <a:tc>
                  <a:txBody>
                    <a:bodyPr/>
                    <a:lstStyle/>
                    <a:p>
                      <a:pPr algn="l" fontAlgn="b"/>
                      <a:r>
                        <a:rPr lang="en-US" sz="2000" u="none" strike="noStrike" dirty="0">
                          <a:effectLst/>
                        </a:rPr>
                        <a:t>Data Verification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R="8272" marT="8272" marB="0" anchor="b">
                    <a:solidFill>
                      <a:srgbClr val="918655"/>
                    </a:solidFill>
                  </a:tcPr>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1600" u="none" strike="noStrike" dirty="0">
                          <a:effectLst/>
                        </a:rPr>
                        <a:t> </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3541740430"/>
                  </a:ext>
                </a:extLst>
              </a:tr>
              <a:tr h="782761">
                <a:tc>
                  <a:txBody>
                    <a:bodyPr/>
                    <a:lstStyle/>
                    <a:p>
                      <a:pPr algn="l" fontAlgn="b"/>
                      <a:r>
                        <a:rPr lang="en-US" sz="2000" u="none" strike="noStrike" dirty="0">
                          <a:effectLst/>
                        </a:rPr>
                        <a:t>Statewide Prioritization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R="8272" marT="8272" marB="0" anchor="b">
                    <a:solidFill>
                      <a:srgbClr val="918655"/>
                    </a:solidFill>
                  </a:tcPr>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1600" u="none" strike="noStrike" dirty="0">
                          <a:effectLst/>
                        </a:rPr>
                        <a:t> </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2742640388"/>
                  </a:ext>
                </a:extLst>
              </a:tr>
              <a:tr h="672880">
                <a:tc>
                  <a:txBody>
                    <a:bodyPr/>
                    <a:lstStyle/>
                    <a:p>
                      <a:pPr algn="l" fontAlgn="b"/>
                      <a:r>
                        <a:rPr lang="en-US" sz="2000" u="none" strike="noStrike" dirty="0">
                          <a:solidFill>
                            <a:schemeClr val="bg1"/>
                          </a:solidFill>
                          <a:effectLst/>
                        </a:rPr>
                        <a:t>Regional Prioritization</a:t>
                      </a:r>
                      <a:endParaRPr lang="en-US" sz="2000" b="0" i="0" u="none" strike="noStrike" dirty="0">
                        <a:solidFill>
                          <a:schemeClr val="bg1"/>
                        </a:solidFill>
                        <a:effectLst/>
                        <a:latin typeface="Arial" panose="020B0604020202020204" pitchFamily="34" charset="0"/>
                        <a:cs typeface="Arial" panose="020B0604020202020204" pitchFamily="34" charset="0"/>
                      </a:endParaRPr>
                    </a:p>
                  </a:txBody>
                  <a:tcPr marR="8272" marT="8272" marB="0" anchor="b">
                    <a:solidFill>
                      <a:schemeClr val="accent4">
                        <a:lumMod val="75000"/>
                      </a:schemeClr>
                    </a:solidFill>
                  </a:tcPr>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3217079891"/>
                  </a:ext>
                </a:extLst>
              </a:tr>
              <a:tr h="706598">
                <a:tc>
                  <a:txBody>
                    <a:bodyPr/>
                    <a:lstStyle/>
                    <a:p>
                      <a:pPr algn="l" fontAlgn="b"/>
                      <a:r>
                        <a:rPr lang="en-US" sz="2000" u="none" strike="noStrike" dirty="0" smtClean="0">
                          <a:effectLst/>
                        </a:rPr>
                        <a:t>Recommended</a:t>
                      </a:r>
                      <a:r>
                        <a:rPr lang="en-US" sz="2000" u="none" strike="noStrike" baseline="0" dirty="0" smtClean="0">
                          <a:effectLst/>
                        </a:rPr>
                        <a:t> Highway Plan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R="8272" marT="8272" marB="0" anchor="b">
                    <a:solidFill>
                      <a:srgbClr val="918655"/>
                    </a:solidFill>
                  </a:tcPr>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2000" b="0" i="0" u="none" strike="noStrike" dirty="0">
                        <a:solidFill>
                          <a:srgbClr val="00B05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B05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2000" u="none" strike="noStrike" dirty="0">
                          <a:effectLst/>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r>
                        <a:rPr lang="en-US" sz="1600" u="none" strike="noStrike" dirty="0">
                          <a:effectLst/>
                        </a:rPr>
                        <a:t> </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466624612"/>
                  </a:ext>
                </a:extLst>
              </a:tr>
              <a:tr h="672880">
                <a:tc>
                  <a:txBody>
                    <a:bodyPr/>
                    <a:lstStyle/>
                    <a:p>
                      <a:pPr algn="l" fontAlgn="b"/>
                      <a:r>
                        <a:rPr lang="en-US" sz="2000" u="none" strike="noStrike" dirty="0">
                          <a:effectLst/>
                        </a:rPr>
                        <a:t>Enacted </a:t>
                      </a:r>
                      <a:r>
                        <a:rPr lang="en-US" sz="2000" u="none" strike="noStrike" dirty="0" smtClean="0">
                          <a:effectLst/>
                        </a:rPr>
                        <a:t>Highway Plan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R="8272" marT="8272" marB="0" anchor="b">
                    <a:solidFill>
                      <a:srgbClr val="918655"/>
                    </a:solidFill>
                  </a:tcPr>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tc>
                  <a:txBody>
                    <a:bodyPr/>
                    <a:lstStyle/>
                    <a:p>
                      <a:pPr algn="l" fontAlgn="b"/>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8272" marR="8272" marT="8272" marB="0" anchor="b"/>
                </a:tc>
                <a:extLst>
                  <a:ext uri="{0D108BD9-81ED-4DB2-BD59-A6C34878D82A}">
                    <a16:rowId xmlns:a16="http://schemas.microsoft.com/office/drawing/2014/main" val="10008"/>
                  </a:ext>
                </a:extLst>
              </a:tr>
            </a:tbl>
          </a:graphicData>
        </a:graphic>
      </p:graphicFrame>
      <p:pic>
        <p:nvPicPr>
          <p:cNvPr id="6" name="Picture 5">
            <a:extLst>
              <a:ext uri="{FF2B5EF4-FFF2-40B4-BE49-F238E27FC236}">
                <a16:creationId xmlns:a16="http://schemas.microsoft.com/office/drawing/2014/main" id="{6BBB0579-C308-354D-8644-67CCDBE623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079" y="231190"/>
            <a:ext cx="3216646" cy="660784"/>
          </a:xfrm>
          <a:prstGeom prst="rect">
            <a:avLst/>
          </a:prstGeom>
        </p:spPr>
      </p:pic>
      <p:sp>
        <p:nvSpPr>
          <p:cNvPr id="7" name="Rectangle 6"/>
          <p:cNvSpPr/>
          <p:nvPr/>
        </p:nvSpPr>
        <p:spPr>
          <a:xfrm>
            <a:off x="3057714" y="2349322"/>
            <a:ext cx="927463" cy="483326"/>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4102743" y="2865092"/>
            <a:ext cx="875212" cy="591386"/>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4977955" y="3576584"/>
            <a:ext cx="1436914" cy="661049"/>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527917" y="4278838"/>
            <a:ext cx="1554480" cy="582684"/>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8306970" y="4970603"/>
            <a:ext cx="2103120" cy="656700"/>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0561014" y="5797120"/>
            <a:ext cx="901337" cy="555824"/>
          </a:xfrm>
          <a:prstGeom prst="rect">
            <a:avLst/>
          </a:prstGeom>
          <a:ln>
            <a:no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236418BC-DBB3-2B43-B536-06026D1E78F6}"/>
              </a:ext>
            </a:extLst>
          </p:cNvPr>
          <p:cNvSpPr txBox="1"/>
          <p:nvPr/>
        </p:nvSpPr>
        <p:spPr>
          <a:xfrm>
            <a:off x="4102743" y="319443"/>
            <a:ext cx="4204227" cy="646331"/>
          </a:xfrm>
          <a:prstGeom prst="rect">
            <a:avLst/>
          </a:prstGeom>
          <a:noFill/>
        </p:spPr>
        <p:txBody>
          <a:bodyPr wrap="square" rtlCol="0">
            <a:spAutoFit/>
          </a:bodyPr>
          <a:lstStyle/>
          <a:p>
            <a:r>
              <a:rPr lang="en-US" sz="3600" b="1" dirty="0" smtClean="0">
                <a:latin typeface="Arial Black" panose="020B0604020202020204" pitchFamily="34" charset="0"/>
                <a:cs typeface="Arial Black" panose="020B0604020202020204" pitchFamily="34" charset="0"/>
              </a:rPr>
              <a:t>Schedule</a:t>
            </a:r>
            <a:endParaRPr lang="en-US" sz="3600" b="1" dirty="0">
              <a:latin typeface="Arial Black" panose="020B0604020202020204" pitchFamily="34" charset="0"/>
              <a:cs typeface="Arial Black" panose="020B0604020202020204" pitchFamily="34" charset="0"/>
            </a:endParaRPr>
          </a:p>
        </p:txBody>
      </p:sp>
    </p:spTree>
    <p:extLst>
      <p:ext uri="{BB962C8B-B14F-4D97-AF65-F5344CB8AC3E}">
        <p14:creationId xmlns:p14="http://schemas.microsoft.com/office/powerpoint/2010/main" val="266911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8150" y="1208818"/>
            <a:ext cx="3648935" cy="3492797"/>
          </a:xfrm>
        </p:spPr>
        <p:txBody>
          <a:bodyPr/>
          <a:lstStyle/>
          <a:p>
            <a:pPr indent="0">
              <a:buNone/>
            </a:pPr>
            <a:r>
              <a:rPr lang="en-US" sz="3448" b="1" dirty="0">
                <a:latin typeface="Arial Black" panose="020B0604020202020204" pitchFamily="34" charset="0"/>
                <a:cs typeface="Arial Black" panose="020B0604020202020204" pitchFamily="34" charset="0"/>
              </a:rPr>
              <a:t>S</a:t>
            </a:r>
            <a:r>
              <a:rPr lang="en-US" sz="3448" dirty="0">
                <a:latin typeface="Arial" panose="020B0604020202020204" pitchFamily="34" charset="0"/>
                <a:cs typeface="Arial" panose="020B0604020202020204" pitchFamily="34" charset="0"/>
              </a:rPr>
              <a:t>trategic </a:t>
            </a:r>
          </a:p>
          <a:p>
            <a:pPr indent="0">
              <a:buNone/>
            </a:pPr>
            <a:r>
              <a:rPr lang="en-US" sz="3448" b="1" dirty="0">
                <a:latin typeface="Arial Black" panose="020B0604020202020204" pitchFamily="34" charset="0"/>
                <a:cs typeface="Arial Black" panose="020B0604020202020204" pitchFamily="34" charset="0"/>
              </a:rPr>
              <a:t>H</a:t>
            </a:r>
            <a:r>
              <a:rPr lang="en-US" sz="3448" dirty="0">
                <a:latin typeface="Arial" panose="020B0604020202020204" pitchFamily="34" charset="0"/>
                <a:cs typeface="Arial" panose="020B0604020202020204" pitchFamily="34" charset="0"/>
              </a:rPr>
              <a:t>ighway </a:t>
            </a:r>
          </a:p>
          <a:p>
            <a:pPr indent="0">
              <a:buNone/>
            </a:pPr>
            <a:r>
              <a:rPr lang="en-US" sz="3448" b="1" dirty="0">
                <a:latin typeface="Arial Black" panose="020B0604020202020204" pitchFamily="34" charset="0"/>
                <a:cs typeface="Arial Black" panose="020B0604020202020204" pitchFamily="34" charset="0"/>
              </a:rPr>
              <a:t>I</a:t>
            </a:r>
            <a:r>
              <a:rPr lang="en-US" sz="3448" dirty="0">
                <a:latin typeface="Arial" panose="020B0604020202020204" pitchFamily="34" charset="0"/>
                <a:cs typeface="Arial" panose="020B0604020202020204" pitchFamily="34" charset="0"/>
              </a:rPr>
              <a:t>nvestment </a:t>
            </a:r>
          </a:p>
          <a:p>
            <a:pPr indent="0">
              <a:buNone/>
            </a:pPr>
            <a:r>
              <a:rPr lang="en-US" sz="3448" b="1" dirty="0">
                <a:latin typeface="Arial Black" panose="020B0604020202020204" pitchFamily="34" charset="0"/>
                <a:cs typeface="Arial Black" panose="020B0604020202020204" pitchFamily="34" charset="0"/>
              </a:rPr>
              <a:t>F</a:t>
            </a:r>
            <a:r>
              <a:rPr lang="en-US" sz="3448" dirty="0">
                <a:latin typeface="Arial" panose="020B0604020202020204" pitchFamily="34" charset="0"/>
                <a:cs typeface="Arial" panose="020B0604020202020204" pitchFamily="34" charset="0"/>
              </a:rPr>
              <a:t>ormula for </a:t>
            </a:r>
          </a:p>
          <a:p>
            <a:pPr indent="0">
              <a:buNone/>
            </a:pPr>
            <a:r>
              <a:rPr lang="en-US" sz="3448" b="1" dirty="0">
                <a:latin typeface="Arial Black" panose="020B0604020202020204" pitchFamily="34" charset="0"/>
                <a:cs typeface="Arial Black" panose="020B0604020202020204" pitchFamily="34" charset="0"/>
              </a:rPr>
              <a:t>T</a:t>
            </a:r>
            <a:r>
              <a:rPr lang="en-US" sz="3448" dirty="0">
                <a:latin typeface="Arial" panose="020B0604020202020204" pitchFamily="34" charset="0"/>
                <a:cs typeface="Arial" panose="020B0604020202020204" pitchFamily="34" charset="0"/>
              </a:rPr>
              <a:t>omorrow</a:t>
            </a:r>
          </a:p>
          <a:p>
            <a:pPr marL="394152" indent="-315322">
              <a:buFont typeface="Arial" panose="020B0604020202020204" pitchFamily="34" charset="0"/>
              <a:buChar char="•"/>
            </a:pPr>
            <a:endParaRPr lang="en-US" dirty="0"/>
          </a:p>
        </p:txBody>
      </p:sp>
      <p:pic>
        <p:nvPicPr>
          <p:cNvPr id="7170" name="Picture 2" descr="Image result for nascar kentucky"/>
          <p:cNvPicPr>
            <a:picLocks noChangeAspect="1" noChangeArrowheads="1"/>
          </p:cNvPicPr>
          <p:nvPr/>
        </p:nvPicPr>
        <p:blipFill rotWithShape="1">
          <a:blip r:embed="rId3">
            <a:extLst>
              <a:ext uri="{28A0092B-C50C-407E-A947-70E740481C1C}">
                <a14:useLocalDpi xmlns:a14="http://schemas.microsoft.com/office/drawing/2010/main" val="0"/>
              </a:ext>
            </a:extLst>
          </a:blip>
          <a:srcRect l="254" t="255" r="2548" b="13406"/>
          <a:stretch/>
        </p:blipFill>
        <p:spPr bwMode="auto">
          <a:xfrm>
            <a:off x="3754953" y="1269236"/>
            <a:ext cx="5184331" cy="30645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7907" t="16770" r="7052" b="24739"/>
          <a:stretch/>
        </p:blipFill>
        <p:spPr>
          <a:xfrm>
            <a:off x="8086696" y="4863923"/>
            <a:ext cx="3535066" cy="1736739"/>
          </a:xfrm>
          <a:prstGeom prst="rect">
            <a:avLst/>
          </a:prstGeom>
        </p:spPr>
      </p:pic>
    </p:spTree>
    <p:extLst>
      <p:ext uri="{BB962C8B-B14F-4D97-AF65-F5344CB8AC3E}">
        <p14:creationId xmlns:p14="http://schemas.microsoft.com/office/powerpoint/2010/main" val="1826723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80427" y="649058"/>
            <a:ext cx="9087432" cy="767779"/>
          </a:xfrm>
        </p:spPr>
        <p:txBody>
          <a:bodyPr>
            <a:normAutofit/>
          </a:bodyPr>
          <a:lstStyle/>
          <a:p>
            <a:r>
              <a:rPr lang="en-US" b="1" dirty="0" smtClean="0">
                <a:solidFill>
                  <a:srgbClr val="00B050"/>
                </a:solidFill>
                <a:latin typeface="Arial Black" panose="020B0604020202020204" pitchFamily="34" charset="0"/>
                <a:cs typeface="Arial Black" panose="020B0604020202020204" pitchFamily="34" charset="0"/>
              </a:rPr>
              <a:t>SHIFT is…</a:t>
            </a:r>
            <a:endParaRPr lang="en-US" b="1" dirty="0">
              <a:solidFill>
                <a:srgbClr val="00B050"/>
              </a:solidFill>
              <a:latin typeface="Arial Black" panose="020B0604020202020204" pitchFamily="34" charset="0"/>
              <a:cs typeface="Arial Black" panose="020B0604020202020204" pitchFamily="34" charset="0"/>
            </a:endParaRPr>
          </a:p>
        </p:txBody>
      </p:sp>
      <p:sp>
        <p:nvSpPr>
          <p:cNvPr id="3" name="Content Placeholder 2"/>
          <p:cNvSpPr>
            <a:spLocks noGrp="1"/>
          </p:cNvSpPr>
          <p:nvPr>
            <p:ph idx="4294967295"/>
          </p:nvPr>
        </p:nvSpPr>
        <p:spPr>
          <a:xfrm>
            <a:off x="769113" y="1785257"/>
            <a:ext cx="8461973" cy="4267200"/>
          </a:xfrm>
        </p:spPr>
        <p:txBody>
          <a:bodyPr>
            <a:normAutofit/>
          </a:bodyPr>
          <a:lstStyle/>
          <a:p>
            <a:pPr lvl="0">
              <a:lnSpc>
                <a:spcPct val="150000"/>
              </a:lnSpc>
            </a:pPr>
            <a:r>
              <a:rPr lang="en-US" sz="2400" dirty="0" smtClean="0"/>
              <a:t>Data driven</a:t>
            </a:r>
            <a:r>
              <a:rPr lang="en-US" sz="2400" dirty="0"/>
              <a:t> </a:t>
            </a:r>
            <a:r>
              <a:rPr lang="en-US" sz="2400" dirty="0" smtClean="0"/>
              <a:t>and objective</a:t>
            </a:r>
          </a:p>
          <a:p>
            <a:pPr lvl="0">
              <a:lnSpc>
                <a:spcPct val="150000"/>
              </a:lnSpc>
            </a:pPr>
            <a:r>
              <a:rPr lang="en-US" sz="2400" dirty="0" smtClean="0"/>
              <a:t>A comparative guide</a:t>
            </a:r>
          </a:p>
          <a:p>
            <a:pPr lvl="0">
              <a:lnSpc>
                <a:spcPct val="150000"/>
              </a:lnSpc>
            </a:pPr>
            <a:r>
              <a:rPr lang="en-US" sz="2400" dirty="0" smtClean="0"/>
              <a:t>Incorporates local input </a:t>
            </a:r>
          </a:p>
          <a:p>
            <a:pPr lvl="0">
              <a:lnSpc>
                <a:spcPct val="150000"/>
              </a:lnSpc>
            </a:pPr>
            <a:r>
              <a:rPr lang="en-US" sz="2400" dirty="0" smtClean="0"/>
              <a:t>Similar </a:t>
            </a:r>
            <a:r>
              <a:rPr lang="en-US" sz="2400" dirty="0"/>
              <a:t>to successful approaches </a:t>
            </a:r>
            <a:r>
              <a:rPr lang="en-US" sz="2400" dirty="0" smtClean="0"/>
              <a:t>of other states</a:t>
            </a:r>
            <a:endParaRPr lang="en-US" sz="2400" dirty="0"/>
          </a:p>
          <a:p>
            <a:pPr lvl="0">
              <a:lnSpc>
                <a:spcPct val="150000"/>
              </a:lnSpc>
            </a:pPr>
            <a:r>
              <a:rPr lang="en-US" sz="2400" dirty="0"/>
              <a:t>Transparent and </a:t>
            </a:r>
            <a:r>
              <a:rPr lang="en-US" sz="2400" dirty="0" smtClean="0"/>
              <a:t>defensible</a:t>
            </a:r>
            <a:endParaRPr lang="en-US" sz="2069" dirty="0"/>
          </a:p>
        </p:txBody>
      </p:sp>
    </p:spTree>
    <p:extLst>
      <p:ext uri="{BB962C8B-B14F-4D97-AF65-F5344CB8AC3E}">
        <p14:creationId xmlns:p14="http://schemas.microsoft.com/office/powerpoint/2010/main" val="891440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325" y="477077"/>
            <a:ext cx="8671382" cy="617787"/>
          </a:xfrm>
        </p:spPr>
        <p:txBody>
          <a:bodyPr>
            <a:normAutofit fontScale="90000"/>
          </a:bodyPr>
          <a:lstStyle/>
          <a:p>
            <a:r>
              <a:rPr lang="en-US" b="1" dirty="0" smtClean="0">
                <a:solidFill>
                  <a:srgbClr val="00B050"/>
                </a:solidFill>
                <a:latin typeface="Arial Black" panose="020B0604020202020204" pitchFamily="34" charset="0"/>
                <a:cs typeface="Arial Black" panose="020B0604020202020204" pitchFamily="34" charset="0"/>
              </a:rPr>
              <a:t>SHIFT Results – 2018 Highway Plan</a:t>
            </a:r>
            <a:endParaRPr lang="en-US" b="1" dirty="0">
              <a:solidFill>
                <a:srgbClr val="00B050"/>
              </a:solidFill>
              <a:latin typeface="Arial Black" panose="020B0604020202020204" pitchFamily="34" charset="0"/>
              <a:cs typeface="Arial Black" panose="020B0604020202020204" pitchFamily="34" charset="0"/>
            </a:endParaRPr>
          </a:p>
        </p:txBody>
      </p:sp>
      <p:sp>
        <p:nvSpPr>
          <p:cNvPr id="3" name="Content Placeholder 2"/>
          <p:cNvSpPr>
            <a:spLocks noGrp="1"/>
          </p:cNvSpPr>
          <p:nvPr>
            <p:ph idx="1"/>
          </p:nvPr>
        </p:nvSpPr>
        <p:spPr>
          <a:xfrm>
            <a:off x="624326" y="1094865"/>
            <a:ext cx="8671381" cy="5425203"/>
          </a:xfrm>
        </p:spPr>
        <p:txBody>
          <a:bodyPr>
            <a:noAutofit/>
          </a:bodyPr>
          <a:lstStyle/>
          <a:p>
            <a:pPr>
              <a:lnSpc>
                <a:spcPct val="150000"/>
              </a:lnSpc>
              <a:buFont typeface="Arial" panose="020B0604020202020204" pitchFamily="34" charset="0"/>
              <a:buChar char="•"/>
            </a:pPr>
            <a:r>
              <a:rPr lang="en-US" sz="2414" b="1" dirty="0">
                <a:latin typeface="Arial" panose="020B0604020202020204" pitchFamily="34" charset="0"/>
                <a:cs typeface="Arial" panose="020B0604020202020204" pitchFamily="34" charset="0"/>
              </a:rPr>
              <a:t>495 Safety and Mobility Projects</a:t>
            </a:r>
            <a:br>
              <a:rPr lang="en-US" sz="2414" b="1"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85 Relate to Ferry Operations and Various Funding</a:t>
            </a:r>
            <a:br>
              <a:rPr lang="en-US" sz="2414"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303 Originate from SHIFT</a:t>
            </a:r>
          </a:p>
          <a:p>
            <a:pPr>
              <a:lnSpc>
                <a:spcPct val="150000"/>
              </a:lnSpc>
              <a:buFont typeface="Arial" panose="020B0604020202020204" pitchFamily="34" charset="0"/>
              <a:buChar char="•"/>
            </a:pPr>
            <a:r>
              <a:rPr lang="en-US" sz="2414" b="1" dirty="0">
                <a:latin typeface="Arial" panose="020B0604020202020204" pitchFamily="34" charset="0"/>
                <a:cs typeface="Arial" panose="020B0604020202020204" pitchFamily="34" charset="0"/>
              </a:rPr>
              <a:t>State Funds Less Over-programmed</a:t>
            </a:r>
            <a:br>
              <a:rPr lang="en-US" sz="2414" b="1"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Biennium</a:t>
            </a:r>
            <a:br>
              <a:rPr lang="en-US" sz="2414"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Total Plan</a:t>
            </a:r>
          </a:p>
          <a:p>
            <a:pPr>
              <a:lnSpc>
                <a:spcPct val="150000"/>
              </a:lnSpc>
              <a:buFont typeface="Arial" panose="020B0604020202020204" pitchFamily="34" charset="0"/>
              <a:buChar char="•"/>
            </a:pPr>
            <a:r>
              <a:rPr lang="en-US" sz="2414" b="1" dirty="0">
                <a:latin typeface="Arial" panose="020B0604020202020204" pitchFamily="34" charset="0"/>
                <a:cs typeface="Arial" panose="020B0604020202020204" pitchFamily="34" charset="0"/>
              </a:rPr>
              <a:t>Silver Lining</a:t>
            </a:r>
            <a:br>
              <a:rPr lang="en-US" sz="2414" b="1"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Flexibility</a:t>
            </a:r>
            <a:br>
              <a:rPr lang="en-US" sz="2414" dirty="0">
                <a:latin typeface="Arial" panose="020B0604020202020204" pitchFamily="34" charset="0"/>
                <a:cs typeface="Arial" panose="020B0604020202020204" pitchFamily="34" charset="0"/>
              </a:rPr>
            </a:br>
            <a:r>
              <a:rPr lang="en-US" sz="2414" dirty="0">
                <a:latin typeface="Arial" panose="020B0604020202020204" pitchFamily="34" charset="0"/>
                <a:cs typeface="Arial" panose="020B0604020202020204" pitchFamily="34" charset="0"/>
              </a:rPr>
              <a:t>Improvement over previous Plans</a:t>
            </a:r>
          </a:p>
        </p:txBody>
      </p:sp>
      <p:sp>
        <p:nvSpPr>
          <p:cNvPr id="6" name="Rounded Rectangle 5"/>
          <p:cNvSpPr/>
          <p:nvPr/>
        </p:nvSpPr>
        <p:spPr>
          <a:xfrm>
            <a:off x="3038751" y="3444206"/>
            <a:ext cx="1252807" cy="7147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Arial" panose="020B0604020202020204" pitchFamily="34" charset="0"/>
                <a:cs typeface="Arial" panose="020B0604020202020204" pitchFamily="34" charset="0"/>
              </a:rPr>
              <a:t>2016</a:t>
            </a:r>
          </a:p>
          <a:p>
            <a:pPr algn="ctr"/>
            <a:r>
              <a:rPr lang="en-US" sz="2000" b="1" dirty="0">
                <a:latin typeface="Arial" panose="020B0604020202020204" pitchFamily="34" charset="0"/>
                <a:cs typeface="Arial" panose="020B0604020202020204" pitchFamily="34" charset="0"/>
              </a:rPr>
              <a:t>$</a:t>
            </a:r>
            <a:r>
              <a:rPr lang="en-US" sz="2000" b="1" dirty="0" smtClean="0">
                <a:latin typeface="Arial" panose="020B0604020202020204" pitchFamily="34" charset="0"/>
                <a:cs typeface="Arial" panose="020B0604020202020204" pitchFamily="34" charset="0"/>
              </a:rPr>
              <a:t>3 B </a:t>
            </a:r>
            <a:endParaRPr lang="en-US" sz="2000" b="1" dirty="0">
              <a:latin typeface="Arial" panose="020B0604020202020204" pitchFamily="34" charset="0"/>
              <a:cs typeface="Arial" panose="020B0604020202020204" pitchFamily="34" charset="0"/>
            </a:endParaRPr>
          </a:p>
        </p:txBody>
      </p:sp>
      <p:sp>
        <p:nvSpPr>
          <p:cNvPr id="7" name="Rounded Rectangle 6"/>
          <p:cNvSpPr/>
          <p:nvPr/>
        </p:nvSpPr>
        <p:spPr>
          <a:xfrm>
            <a:off x="5062840" y="3444206"/>
            <a:ext cx="1258829" cy="714766"/>
          </a:xfrm>
          <a:prstGeom prst="roundRect">
            <a:avLst/>
          </a:prstGeom>
          <a:solidFill>
            <a:srgbClr val="3E885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Arial" panose="020B0604020202020204" pitchFamily="34" charset="0"/>
                <a:cs typeface="Arial" panose="020B0604020202020204" pitchFamily="34" charset="0"/>
              </a:rPr>
              <a:t>2018</a:t>
            </a:r>
          </a:p>
          <a:p>
            <a:pPr algn="ctr"/>
            <a:r>
              <a:rPr lang="en-US" sz="2000" b="1" dirty="0" smtClean="0">
                <a:latin typeface="Arial" panose="020B0604020202020204" pitchFamily="34" charset="0"/>
                <a:cs typeface="Arial" panose="020B0604020202020204" pitchFamily="34" charset="0"/>
              </a:rPr>
              <a:t>$200 M</a:t>
            </a:r>
            <a:endParaRPr lang="en-US" sz="2000" b="1" dirty="0">
              <a:latin typeface="Arial" panose="020B0604020202020204" pitchFamily="34" charset="0"/>
              <a:cs typeface="Arial" panose="020B0604020202020204" pitchFamily="34" charset="0"/>
            </a:endParaRPr>
          </a:p>
        </p:txBody>
      </p:sp>
      <p:sp>
        <p:nvSpPr>
          <p:cNvPr id="10" name="Right Arrow 9"/>
          <p:cNvSpPr/>
          <p:nvPr/>
        </p:nvSpPr>
        <p:spPr>
          <a:xfrm>
            <a:off x="4515797" y="3673704"/>
            <a:ext cx="381836" cy="2675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52" dirty="0"/>
          </a:p>
        </p:txBody>
      </p:sp>
      <p:sp>
        <p:nvSpPr>
          <p:cNvPr id="11" name="Rounded Rectangle 10"/>
          <p:cNvSpPr/>
          <p:nvPr/>
        </p:nvSpPr>
        <p:spPr>
          <a:xfrm>
            <a:off x="3032729" y="4292358"/>
            <a:ext cx="1258829" cy="6981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Arial" panose="020B0604020202020204" pitchFamily="34" charset="0"/>
                <a:cs typeface="Arial" panose="020B0604020202020204" pitchFamily="34" charset="0"/>
              </a:rPr>
              <a:t>2016</a:t>
            </a:r>
          </a:p>
          <a:p>
            <a:pPr algn="ctr"/>
            <a:r>
              <a:rPr lang="en-US" sz="2000" b="1" dirty="0">
                <a:latin typeface="Arial" panose="020B0604020202020204" pitchFamily="34" charset="0"/>
                <a:cs typeface="Arial" panose="020B0604020202020204" pitchFamily="34" charset="0"/>
              </a:rPr>
              <a:t>$</a:t>
            </a:r>
            <a:r>
              <a:rPr lang="en-US" sz="2000" b="1" dirty="0" smtClean="0">
                <a:latin typeface="Arial" panose="020B0604020202020204" pitchFamily="34" charset="0"/>
                <a:cs typeface="Arial" panose="020B0604020202020204" pitchFamily="34" charset="0"/>
              </a:rPr>
              <a:t>7 B </a:t>
            </a:r>
            <a:endParaRPr lang="en-US" sz="2000" b="1" dirty="0">
              <a:latin typeface="Arial" panose="020B0604020202020204" pitchFamily="34" charset="0"/>
              <a:cs typeface="Arial" panose="020B0604020202020204" pitchFamily="34" charset="0"/>
            </a:endParaRPr>
          </a:p>
        </p:txBody>
      </p:sp>
      <p:sp>
        <p:nvSpPr>
          <p:cNvPr id="12" name="Rounded Rectangle 11"/>
          <p:cNvSpPr/>
          <p:nvPr/>
        </p:nvSpPr>
        <p:spPr>
          <a:xfrm>
            <a:off x="5062839" y="4309868"/>
            <a:ext cx="1258829" cy="698108"/>
          </a:xfrm>
          <a:prstGeom prst="roundRect">
            <a:avLst/>
          </a:prstGeom>
          <a:solidFill>
            <a:srgbClr val="3E885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Arial" panose="020B0604020202020204" pitchFamily="34" charset="0"/>
                <a:cs typeface="Arial" panose="020B0604020202020204" pitchFamily="34" charset="0"/>
              </a:rPr>
              <a:t>2018</a:t>
            </a:r>
          </a:p>
          <a:p>
            <a:pPr algn="ctr"/>
            <a:r>
              <a:rPr lang="en-US" sz="2000" dirty="0">
                <a:latin typeface="Arial" panose="020B0604020202020204" pitchFamily="34" charset="0"/>
                <a:cs typeface="Arial" panose="020B0604020202020204" pitchFamily="34" charset="0"/>
              </a:rPr>
              <a:t>$</a:t>
            </a:r>
            <a:r>
              <a:rPr lang="en-US" sz="2000" b="1" dirty="0" smtClean="0">
                <a:latin typeface="Arial" panose="020B0604020202020204" pitchFamily="34" charset="0"/>
                <a:cs typeface="Arial" panose="020B0604020202020204" pitchFamily="34" charset="0"/>
              </a:rPr>
              <a:t>1.8 B</a:t>
            </a:r>
            <a:endParaRPr lang="en-US" sz="2000" b="1" dirty="0">
              <a:latin typeface="Arial" panose="020B0604020202020204" pitchFamily="34" charset="0"/>
              <a:cs typeface="Arial" panose="020B0604020202020204" pitchFamily="34" charset="0"/>
            </a:endParaRPr>
          </a:p>
        </p:txBody>
      </p:sp>
      <p:sp>
        <p:nvSpPr>
          <p:cNvPr id="13" name="Right Arrow 12"/>
          <p:cNvSpPr/>
          <p:nvPr/>
        </p:nvSpPr>
        <p:spPr>
          <a:xfrm>
            <a:off x="4512785" y="4507650"/>
            <a:ext cx="381836" cy="2675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52" dirty="0"/>
          </a:p>
        </p:txBody>
      </p:sp>
    </p:spTree>
    <p:extLst>
      <p:ext uri="{BB962C8B-B14F-4D97-AF65-F5344CB8AC3E}">
        <p14:creationId xmlns:p14="http://schemas.microsoft.com/office/powerpoint/2010/main" val="1790458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95738"/>
            <a:ext cx="8596668" cy="1234661"/>
          </a:xfrm>
        </p:spPr>
        <p:txBody>
          <a:bodyPr>
            <a:normAutofit fontScale="90000"/>
          </a:bodyPr>
          <a:lstStyle/>
          <a:p>
            <a:pPr>
              <a:lnSpc>
                <a:spcPct val="107000"/>
              </a:lnSpc>
              <a:spcBef>
                <a:spcPts val="0"/>
              </a:spcBef>
            </a:pPr>
            <a:r>
              <a:rPr lang="en-US" b="1" dirty="0" smtClean="0">
                <a:solidFill>
                  <a:srgbClr val="00B050"/>
                </a:solidFill>
                <a:latin typeface="Arial Black" panose="020B0604020202020204" pitchFamily="34" charset="0"/>
                <a:cs typeface="Arial Black" panose="020B0604020202020204" pitchFamily="34" charset="0"/>
              </a:rPr>
              <a:t>Focus </a:t>
            </a:r>
            <a:r>
              <a:rPr lang="en-US" b="1" dirty="0">
                <a:solidFill>
                  <a:srgbClr val="00B050"/>
                </a:solidFill>
                <a:latin typeface="Arial Black" panose="020B0604020202020204" pitchFamily="34" charset="0"/>
                <a:cs typeface="Arial Black" panose="020B0604020202020204" pitchFamily="34" charset="0"/>
              </a:rPr>
              <a:t>on Safety and Improvements</a:t>
            </a:r>
          </a:p>
        </p:txBody>
      </p:sp>
      <p:sp>
        <p:nvSpPr>
          <p:cNvPr id="9" name="Content Placeholder 8"/>
          <p:cNvSpPr>
            <a:spLocks noGrp="1"/>
          </p:cNvSpPr>
          <p:nvPr>
            <p:ph idx="1"/>
          </p:nvPr>
        </p:nvSpPr>
        <p:spPr>
          <a:xfrm>
            <a:off x="4975668" y="1930399"/>
            <a:ext cx="4665467" cy="3944267"/>
          </a:xfrm>
        </p:spPr>
        <p:txBody>
          <a:bodyPr>
            <a:normAutofit/>
          </a:bodyPr>
          <a:lstStyle/>
          <a:p>
            <a:pPr marL="0" indent="0">
              <a:lnSpc>
                <a:spcPct val="107000"/>
              </a:lnSpc>
              <a:spcBef>
                <a:spcPts val="0"/>
              </a:spcBef>
              <a:spcAft>
                <a:spcPts val="517"/>
              </a:spcAft>
              <a:buNone/>
            </a:pPr>
            <a:r>
              <a:rPr lang="en-US" sz="2400" dirty="0">
                <a:solidFill>
                  <a:srgbClr val="00B050"/>
                </a:solidFill>
                <a:latin typeface="Arial" panose="020B0604020202020204" pitchFamily="34" charset="0"/>
                <a:ea typeface="Calibri" panose="020F0502020204030204" pitchFamily="34" charset="0"/>
                <a:cs typeface="Arial" panose="020B0604020202020204" pitchFamily="34" charset="0"/>
              </a:rPr>
              <a:t>PROJECTS OUTSIDE </a:t>
            </a:r>
          </a:p>
          <a:p>
            <a:pPr>
              <a:lnSpc>
                <a:spcPct val="160000"/>
              </a:lnSpc>
              <a:spcBef>
                <a:spcPts val="0"/>
              </a:spcBef>
              <a:spcAft>
                <a:spcPts val="517"/>
              </a:spcAft>
              <a:buClr>
                <a:schemeClr val="accent2"/>
              </a:buClr>
              <a:buSzPct val="100000"/>
              <a:buFont typeface="Arial" panose="020B0604020202020204" pitchFamily="34" charset="0"/>
              <a:buChar char="•"/>
            </a:pPr>
            <a:r>
              <a:rPr lang="en-US" sz="24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Rural and Municipal Aid</a:t>
            </a:r>
          </a:p>
          <a:p>
            <a:pPr>
              <a:lnSpc>
                <a:spcPct val="160000"/>
              </a:lnSpc>
              <a:spcBef>
                <a:spcPts val="0"/>
              </a:spcBef>
              <a:buClr>
                <a:schemeClr val="accent2"/>
              </a:buClr>
              <a:buSzPct val="100000"/>
              <a:buFont typeface="Arial" panose="020B0604020202020204" pitchFamily="34" charset="0"/>
              <a:buChar char="•"/>
            </a:pPr>
            <a:r>
              <a:rPr lang="en-US" sz="24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Maintenance Work</a:t>
            </a:r>
          </a:p>
          <a:p>
            <a:pPr>
              <a:lnSpc>
                <a:spcPct val="160000"/>
              </a:lnSpc>
              <a:spcBef>
                <a:spcPts val="0"/>
              </a:spcBef>
              <a:buClr>
                <a:schemeClr val="accent2"/>
              </a:buClr>
              <a:buSzPct val="100000"/>
              <a:buFont typeface="Arial" panose="020B0604020202020204" pitchFamily="34" charset="0"/>
              <a:buChar char="•"/>
            </a:pPr>
            <a:r>
              <a:rPr lang="en-US" sz="24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Federally Dedicated </a:t>
            </a:r>
            <a:r>
              <a:rPr lang="en-US" sz="2400" dirty="0" smtClean="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Projects (CMAQ, TAP, HSIP,…)</a:t>
            </a:r>
            <a:endParaRPr lang="en-US" sz="24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endParaRPr>
          </a:p>
          <a:p>
            <a:pPr>
              <a:lnSpc>
                <a:spcPct val="160000"/>
              </a:lnSpc>
              <a:spcBef>
                <a:spcPts val="0"/>
              </a:spcBef>
              <a:buClr>
                <a:schemeClr val="accent2"/>
              </a:buClr>
              <a:buSzPct val="100000"/>
              <a:buFont typeface="Arial" panose="020B0604020202020204" pitchFamily="34" charset="0"/>
              <a:buChar char="•"/>
            </a:pPr>
            <a:r>
              <a:rPr lang="en-US" sz="24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MPO Dedicated Projects</a:t>
            </a:r>
          </a:p>
          <a:p>
            <a:endParaRPr lang="en-US" dirty="0"/>
          </a:p>
        </p:txBody>
      </p:sp>
      <p:sp>
        <p:nvSpPr>
          <p:cNvPr id="13" name="Rectangle 12"/>
          <p:cNvSpPr/>
          <p:nvPr/>
        </p:nvSpPr>
        <p:spPr>
          <a:xfrm>
            <a:off x="677334" y="1930399"/>
            <a:ext cx="4720230" cy="3253135"/>
          </a:xfrm>
          <a:prstGeom prst="rect">
            <a:avLst/>
          </a:prstGeom>
        </p:spPr>
        <p:txBody>
          <a:bodyPr wrap="square">
            <a:spAutoFit/>
          </a:bodyPr>
          <a:lstStyle/>
          <a:p>
            <a:pPr>
              <a:lnSpc>
                <a:spcPct val="107000"/>
              </a:lnSpc>
              <a:spcAft>
                <a:spcPts val="517"/>
              </a:spcAft>
            </a:pPr>
            <a:r>
              <a:rPr lang="en-US" sz="2400" dirty="0">
                <a:solidFill>
                  <a:srgbClr val="00B050"/>
                </a:solidFill>
                <a:latin typeface="Arial" panose="020B0604020202020204" pitchFamily="34" charset="0"/>
                <a:ea typeface="Calibri" panose="020F0502020204030204" pitchFamily="34" charset="0"/>
                <a:cs typeface="Arial" panose="020B0604020202020204" pitchFamily="34" charset="0"/>
              </a:rPr>
              <a:t>PROJECTS INCLUDED</a:t>
            </a:r>
          </a:p>
          <a:p>
            <a:pPr marL="342900" lvl="1" indent="-342900">
              <a:lnSpc>
                <a:spcPct val="150000"/>
              </a:lnSpc>
              <a:buClr>
                <a:schemeClr val="accent2"/>
              </a:buClr>
              <a:buFont typeface="Arial" panose="020B0604020202020204" pitchFamily="34" charset="0"/>
              <a:buChar char="•"/>
            </a:pP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Safety Improvements</a:t>
            </a:r>
          </a:p>
          <a:p>
            <a:pPr marL="342900" lvl="1" indent="-342900">
              <a:lnSpc>
                <a:spcPct val="150000"/>
              </a:lnSpc>
              <a:buClr>
                <a:schemeClr val="accent2"/>
              </a:buClr>
              <a:buFont typeface="Arial" panose="020B0604020202020204" pitchFamily="34" charset="0"/>
              <a:buChar char="•"/>
            </a:pP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Road Widening</a:t>
            </a:r>
          </a:p>
          <a:p>
            <a:pPr marL="342900" lvl="1" indent="-342900">
              <a:lnSpc>
                <a:spcPct val="150000"/>
              </a:lnSpc>
              <a:buClr>
                <a:schemeClr val="accent2"/>
              </a:buClr>
              <a:buFont typeface="Arial" panose="020B0604020202020204" pitchFamily="34" charset="0"/>
              <a:buChar char="•"/>
            </a:pP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Reconstruction</a:t>
            </a:r>
          </a:p>
          <a:p>
            <a:pPr marL="342900" lvl="1" indent="-342900">
              <a:lnSpc>
                <a:spcPct val="150000"/>
              </a:lnSpc>
              <a:buClr>
                <a:schemeClr val="accent2"/>
              </a:buClr>
              <a:buFont typeface="Arial" panose="020B0604020202020204" pitchFamily="34" charset="0"/>
              <a:buChar char="•"/>
            </a:pP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New Routes and </a:t>
            </a:r>
            <a:b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b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Interchanges</a:t>
            </a:r>
          </a:p>
        </p:txBody>
      </p:sp>
      <p:sp>
        <p:nvSpPr>
          <p:cNvPr id="14" name="Slide Number Placeholder 13"/>
          <p:cNvSpPr>
            <a:spLocks noGrp="1"/>
          </p:cNvSpPr>
          <p:nvPr>
            <p:ph type="sldNum" sz="quarter" idx="12"/>
          </p:nvPr>
        </p:nvSpPr>
        <p:spPr/>
        <p:txBody>
          <a:bodyPr/>
          <a:lstStyle/>
          <a:p>
            <a:fld id="{41C53790-7AF5-4EF3-AD55-5464ABE39D41}" type="slidenum">
              <a:rPr lang="en-US" smtClean="0"/>
              <a:t>5</a:t>
            </a:fld>
            <a:endParaRPr lang="en-US" dirty="0"/>
          </a:p>
        </p:txBody>
      </p:sp>
    </p:spTree>
    <p:extLst>
      <p:ext uri="{BB962C8B-B14F-4D97-AF65-F5344CB8AC3E}">
        <p14:creationId xmlns:p14="http://schemas.microsoft.com/office/powerpoint/2010/main" val="2980785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1192" y="337328"/>
            <a:ext cx="9087432" cy="767779"/>
          </a:xfrm>
        </p:spPr>
        <p:txBody>
          <a:bodyPr>
            <a:normAutofit/>
          </a:bodyPr>
          <a:lstStyle/>
          <a:p>
            <a:r>
              <a:rPr lang="en-US" b="1" dirty="0" smtClean="0">
                <a:solidFill>
                  <a:srgbClr val="00B050"/>
                </a:solidFill>
                <a:latin typeface="Arial Black" panose="020B0604020202020204" pitchFamily="34" charset="0"/>
                <a:cs typeface="Arial Black" panose="020B0604020202020204" pitchFamily="34" charset="0"/>
              </a:rPr>
              <a:t>SHIFT Process</a:t>
            </a:r>
            <a:endParaRPr lang="en-US" b="1" dirty="0">
              <a:solidFill>
                <a:srgbClr val="00B050"/>
              </a:solidFill>
              <a:latin typeface="Arial Black" panose="020B0604020202020204" pitchFamily="34" charset="0"/>
              <a:cs typeface="Arial Black" panose="020B0604020202020204" pitchFamily="34" charset="0"/>
            </a:endParaRPr>
          </a:p>
        </p:txBody>
      </p:sp>
      <p:graphicFrame>
        <p:nvGraphicFramePr>
          <p:cNvPr id="4" name="Diagram 3"/>
          <p:cNvGraphicFramePr/>
          <p:nvPr>
            <p:extLst/>
          </p:nvPr>
        </p:nvGraphicFramePr>
        <p:xfrm>
          <a:off x="444148" y="1247864"/>
          <a:ext cx="8678197" cy="52094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76693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B050"/>
                </a:solidFill>
                <a:latin typeface="Arial Black" panose="020B0604020202020204" pitchFamily="34" charset="0"/>
                <a:cs typeface="Arial Black" panose="020B0604020202020204" pitchFamily="34" charset="0"/>
              </a:rPr>
              <a:t>2020 </a:t>
            </a:r>
            <a:r>
              <a:rPr lang="en-US" b="1" dirty="0" smtClean="0">
                <a:solidFill>
                  <a:srgbClr val="00B050"/>
                </a:solidFill>
                <a:latin typeface="Arial Black" panose="020B0604020202020204" pitchFamily="34" charset="0"/>
                <a:cs typeface="Arial Black" panose="020B0604020202020204" pitchFamily="34" charset="0"/>
              </a:rPr>
              <a:t>Sponsorship </a:t>
            </a:r>
            <a:r>
              <a:rPr lang="en-US" b="1" dirty="0" smtClean="0">
                <a:solidFill>
                  <a:srgbClr val="00B050"/>
                </a:solidFill>
                <a:latin typeface="Arial Black" panose="020B0604020202020204" pitchFamily="34" charset="0"/>
                <a:cs typeface="Arial Black" panose="020B0604020202020204" pitchFamily="34" charset="0"/>
              </a:rPr>
              <a:t>Allotments</a:t>
            </a:r>
            <a:endParaRPr lang="en-US" b="1" dirty="0">
              <a:solidFill>
                <a:srgbClr val="00B050"/>
              </a:solidFill>
              <a:latin typeface="Arial Black" panose="020B0604020202020204" pitchFamily="34" charset="0"/>
              <a:cs typeface="Arial Black" panose="020B060402020202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13350956"/>
              </p:ext>
            </p:extLst>
          </p:nvPr>
        </p:nvGraphicFramePr>
        <p:xfrm>
          <a:off x="677334" y="2012265"/>
          <a:ext cx="8996753" cy="3947232"/>
        </p:xfrm>
        <a:graphic>
          <a:graphicData uri="http://schemas.openxmlformats.org/drawingml/2006/table">
            <a:tbl>
              <a:tblPr>
                <a:tableStyleId>{5C22544A-7EE6-4342-B048-85BDC9FD1C3A}</a:tableStyleId>
              </a:tblPr>
              <a:tblGrid>
                <a:gridCol w="1111709">
                  <a:extLst>
                    <a:ext uri="{9D8B030D-6E8A-4147-A177-3AD203B41FA5}">
                      <a16:colId xmlns:a16="http://schemas.microsoft.com/office/drawing/2014/main" val="20000"/>
                    </a:ext>
                  </a:extLst>
                </a:gridCol>
                <a:gridCol w="1417983">
                  <a:extLst>
                    <a:ext uri="{9D8B030D-6E8A-4147-A177-3AD203B41FA5}">
                      <a16:colId xmlns:a16="http://schemas.microsoft.com/office/drawing/2014/main" val="20001"/>
                    </a:ext>
                  </a:extLst>
                </a:gridCol>
                <a:gridCol w="304800">
                  <a:extLst>
                    <a:ext uri="{9D8B030D-6E8A-4147-A177-3AD203B41FA5}">
                      <a16:colId xmlns:a16="http://schemas.microsoft.com/office/drawing/2014/main" val="20002"/>
                    </a:ext>
                  </a:extLst>
                </a:gridCol>
                <a:gridCol w="1895061">
                  <a:extLst>
                    <a:ext uri="{9D8B030D-6E8A-4147-A177-3AD203B41FA5}">
                      <a16:colId xmlns:a16="http://schemas.microsoft.com/office/drawing/2014/main" val="20003"/>
                    </a:ext>
                  </a:extLst>
                </a:gridCol>
                <a:gridCol w="1431235">
                  <a:extLst>
                    <a:ext uri="{9D8B030D-6E8A-4147-A177-3AD203B41FA5}">
                      <a16:colId xmlns:a16="http://schemas.microsoft.com/office/drawing/2014/main" val="20004"/>
                    </a:ext>
                  </a:extLst>
                </a:gridCol>
                <a:gridCol w="357808">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gridCol w="1258957">
                  <a:extLst>
                    <a:ext uri="{9D8B030D-6E8A-4147-A177-3AD203B41FA5}">
                      <a16:colId xmlns:a16="http://schemas.microsoft.com/office/drawing/2014/main" val="20007"/>
                    </a:ext>
                  </a:extLst>
                </a:gridCol>
              </a:tblGrid>
              <a:tr h="207767">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District</a:t>
                      </a:r>
                      <a:endParaRPr lang="en-US" sz="2000" b="1" i="0" u="none" strike="noStrike" dirty="0">
                        <a:solidFill>
                          <a:schemeClr val="bg1"/>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 to Sponsor </a:t>
                      </a:r>
                      <a:endParaRPr lang="en-US" sz="2000" b="1" i="0" u="none" strike="noStrike" dirty="0">
                        <a:solidFill>
                          <a:schemeClr val="bg1"/>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ADD</a:t>
                      </a:r>
                      <a:endParaRPr lang="en-US" sz="2000" b="1" i="0" u="none" strike="noStrike" dirty="0">
                        <a:solidFill>
                          <a:schemeClr val="bg1"/>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 to Sponsor </a:t>
                      </a:r>
                      <a:endParaRPr lang="en-US" sz="2000" b="1" i="0" u="none" strike="noStrike" dirty="0">
                        <a:solidFill>
                          <a:schemeClr val="bg1"/>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MPO</a:t>
                      </a:r>
                      <a:endParaRPr lang="en-US" sz="2000" b="1" i="0" u="none" strike="noStrike" dirty="0">
                        <a:solidFill>
                          <a:schemeClr val="bg1"/>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b"/>
                      <a:r>
                        <a:rPr lang="en-US" sz="2000" b="1" u="none" strike="noStrike" dirty="0">
                          <a:solidFill>
                            <a:schemeClr val="bg1"/>
                          </a:solidFill>
                          <a:effectLst/>
                          <a:latin typeface="Arial" panose="020B0604020202020204" pitchFamily="34" charset="0"/>
                          <a:cs typeface="Arial" panose="020B0604020202020204" pitchFamily="34" charset="0"/>
                        </a:rPr>
                        <a:t># to Sponsor</a:t>
                      </a:r>
                      <a:r>
                        <a:rPr lang="en-US" sz="2000" b="1" u="none" strike="noStrike" dirty="0">
                          <a:effectLst/>
                          <a:latin typeface="Arial" panose="020B0604020202020204" pitchFamily="34" charset="0"/>
                          <a:cs typeface="Arial" panose="020B0604020202020204" pitchFamily="34" charset="0"/>
                        </a:rPr>
                        <a:t> </a:t>
                      </a:r>
                      <a:endParaRPr lang="en-US" sz="2000" b="1" i="0" u="none" strike="noStrike" dirty="0">
                        <a:solidFill>
                          <a:srgbClr val="FFFFFF"/>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1</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BARREN RIVER</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Bowling Green</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2</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56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BIG SANDY</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Evansville</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3</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BLUEGRASS</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Louisville</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4</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BUFFALO TRACE</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KYOVA</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5</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CUMBERLAND VALLEY</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Lexington</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6</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53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FIVCO</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OKI</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7</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68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GATEWAY</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Owensboro</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8</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GREEN RIVER</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Radcliff</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9</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KENTUCKY RIVER</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u="none" strike="noStrike" dirty="0">
                          <a:effectLst/>
                          <a:latin typeface="Arial" panose="020B0604020202020204" pitchFamily="34" charset="0"/>
                          <a:cs typeface="Arial" panose="020B0604020202020204" pitchFamily="34" charset="0"/>
                        </a:rPr>
                        <a:t>Clarksville</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dirty="0">
                          <a:solidFill>
                            <a:srgbClr val="000000"/>
                          </a:solidFill>
                          <a:effectLst/>
                          <a:latin typeface="Arial" panose="020B0604020202020204" pitchFamily="34"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10</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KIPDA</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T w="12700" cap="flat" cmpd="sng" algn="ctr">
                      <a:solidFill>
                        <a:schemeClr val="tx1"/>
                      </a:solidFill>
                      <a:prstDash val="solid"/>
                      <a:round/>
                      <a:headEnd type="none" w="med" len="med"/>
                      <a:tailEnd type="none" w="med" len="med"/>
                    </a:lnT>
                    <a:noFill/>
                  </a:tcPr>
                </a:tc>
                <a:tc>
                  <a:txBody>
                    <a:bodyPr/>
                    <a:lstStyle/>
                    <a:p>
                      <a:pPr algn="l" fontAlgn="b"/>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10"/>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11</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a:solidFill>
                            <a:srgbClr val="000000"/>
                          </a:solidFill>
                          <a:effectLst/>
                          <a:latin typeface="Arial" panose="020B0604020202020204" pitchFamily="34" charset="0"/>
                        </a:rPr>
                        <a:t>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LAKE CUMBERLAND</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extLst>
                  <a:ext uri="{0D108BD9-81ED-4DB2-BD59-A6C34878D82A}">
                    <a16:rowId xmlns:a16="http://schemas.microsoft.com/office/drawing/2014/main" val="10011"/>
                  </a:ext>
                </a:extLst>
              </a:tr>
              <a:tr h="221989">
                <a:tc>
                  <a:txBody>
                    <a:bodyPr/>
                    <a:lstStyle/>
                    <a:p>
                      <a:pPr algn="ctr" fontAlgn="b"/>
                      <a:r>
                        <a:rPr lang="en-US" sz="1200" b="0" i="0" u="none" strike="noStrike" dirty="0">
                          <a:solidFill>
                            <a:srgbClr val="000000"/>
                          </a:solidFill>
                          <a:effectLst/>
                          <a:latin typeface="Arial" panose="020B0604020202020204" pitchFamily="34" charset="0"/>
                          <a:cs typeface="Arial" panose="020B0604020202020204" pitchFamily="34" charset="0"/>
                        </a:rPr>
                        <a:t>12</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r>
                        <a:rPr lang="en-US" sz="1200" b="0" i="0" u="none" strike="noStrike" dirty="0">
                          <a:solidFill>
                            <a:srgbClr val="000000"/>
                          </a:solidFill>
                          <a:effectLst/>
                          <a:latin typeface="Arial" panose="020B0604020202020204" pitchFamily="34" charset="0"/>
                        </a:rPr>
                        <a:t>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LINCOLN TRAIL</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extLst>
                  <a:ext uri="{0D108BD9-81ED-4DB2-BD59-A6C34878D82A}">
                    <a16:rowId xmlns:a16="http://schemas.microsoft.com/office/drawing/2014/main" val="10012"/>
                  </a:ext>
                </a:extLst>
              </a:tr>
              <a:tr h="221989">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T w="12700" cap="flat" cmpd="sng" algn="ctr">
                      <a:solidFill>
                        <a:schemeClr val="tx1"/>
                      </a:solidFill>
                      <a:prstDash val="solid"/>
                      <a:round/>
                      <a:headEnd type="none" w="med" len="med"/>
                      <a:tailEnd type="none" w="med" len="med"/>
                    </a:lnT>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T w="12700" cap="flat" cmpd="sng" algn="ctr">
                      <a:solidFill>
                        <a:schemeClr val="tx1"/>
                      </a:solidFill>
                      <a:prstDash val="solid"/>
                      <a:round/>
                      <a:headEnd type="none" w="med" len="med"/>
                      <a:tailEnd type="none" w="med" len="med"/>
                    </a:lnT>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NORTHERN KENTUCKY</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extLst>
                  <a:ext uri="{0D108BD9-81ED-4DB2-BD59-A6C34878D82A}">
                    <a16:rowId xmlns:a16="http://schemas.microsoft.com/office/drawing/2014/main" val="10013"/>
                  </a:ext>
                </a:extLst>
              </a:tr>
              <a:tr h="221989">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PENNYRILE</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a:solidFill>
                            <a:srgbClr val="000000"/>
                          </a:solidFill>
                          <a:effectLst/>
                          <a:latin typeface="Arial" panose="020B0604020202020204" pitchFamily="34" charset="0"/>
                        </a:rPr>
                        <a:t>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extLst>
                  <a:ext uri="{0D108BD9-81ED-4DB2-BD59-A6C34878D82A}">
                    <a16:rowId xmlns:a16="http://schemas.microsoft.com/office/drawing/2014/main" val="10014"/>
                  </a:ext>
                </a:extLst>
              </a:tr>
              <a:tr h="221989">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R w="12700" cap="flat" cmpd="sng" algn="ctr">
                      <a:solidFill>
                        <a:schemeClr val="tx1"/>
                      </a:solidFill>
                      <a:prstDash val="solid"/>
                      <a:round/>
                      <a:headEnd type="none" w="med" len="med"/>
                      <a:tailEnd type="none" w="med" len="med"/>
                    </a:lnR>
                    <a:noFill/>
                  </a:tcPr>
                </a:tc>
                <a:tc>
                  <a:txBody>
                    <a:bodyPr/>
                    <a:lstStyle/>
                    <a:p>
                      <a:pPr algn="l" fontAlgn="b"/>
                      <a:r>
                        <a:rPr lang="en-US" sz="1200" b="0" i="0" u="none" strike="noStrike" dirty="0">
                          <a:solidFill>
                            <a:srgbClr val="000000"/>
                          </a:solidFill>
                          <a:effectLst/>
                          <a:latin typeface="Arial" panose="020B0604020202020204" pitchFamily="34" charset="0"/>
                          <a:cs typeface="Arial" panose="020B0604020202020204" pitchFamily="34" charset="0"/>
                        </a:rPr>
                        <a:t>PURCHASE</a:t>
                      </a:r>
                    </a:p>
                  </a:txBody>
                  <a:tcPr marL="8212" marR="8212" marT="82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dirty="0">
                          <a:solidFill>
                            <a:srgbClr val="000000"/>
                          </a:solidFill>
                          <a:effectLst/>
                          <a:latin typeface="Arial" panose="020B0604020202020204" pitchFamily="34" charset="0"/>
                        </a:rPr>
                        <a:t>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lnL w="12700" cap="flat" cmpd="sng" algn="ctr">
                      <a:solidFill>
                        <a:schemeClr val="tx1"/>
                      </a:solidFill>
                      <a:prstDash val="solid"/>
                      <a:round/>
                      <a:headEnd type="none" w="med" len="med"/>
                      <a:tailEnd type="none" w="med" len="med"/>
                    </a:lnL>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tc>
                  <a:txBody>
                    <a:bodyPr/>
                    <a:lstStyle/>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797" marR="7797" marT="7797" marB="0" anchor="b">
                    <a:noFill/>
                  </a:tcPr>
                </a:tc>
                <a:extLst>
                  <a:ext uri="{0D108BD9-81ED-4DB2-BD59-A6C34878D82A}">
                    <a16:rowId xmlns:a16="http://schemas.microsoft.com/office/drawing/2014/main" val="10015"/>
                  </a:ext>
                </a:extLst>
              </a:tr>
            </a:tbl>
          </a:graphicData>
        </a:graphic>
      </p:graphicFrame>
      <p:sp>
        <p:nvSpPr>
          <p:cNvPr id="4" name="Slide Number Placeholder 3"/>
          <p:cNvSpPr>
            <a:spLocks noGrp="1"/>
          </p:cNvSpPr>
          <p:nvPr>
            <p:ph type="sldNum" sz="quarter" idx="12"/>
          </p:nvPr>
        </p:nvSpPr>
        <p:spPr/>
        <p:txBody>
          <a:bodyPr/>
          <a:lstStyle/>
          <a:p>
            <a:fld id="{41C53790-7AF5-4EF3-AD55-5464ABE39D41}" type="slidenum">
              <a:rPr lang="en-US" smtClean="0"/>
              <a:t>7</a:t>
            </a:fld>
            <a:endParaRPr lang="en-US" dirty="0"/>
          </a:p>
        </p:txBody>
      </p:sp>
    </p:spTree>
    <p:extLst>
      <p:ext uri="{BB962C8B-B14F-4D97-AF65-F5344CB8AC3E}">
        <p14:creationId xmlns:p14="http://schemas.microsoft.com/office/powerpoint/2010/main" val="1868923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latin typeface="Arial Black" panose="020B0604020202020204" pitchFamily="34" charset="0"/>
                <a:cs typeface="Arial Black" panose="020B0604020202020204" pitchFamily="34" charset="0"/>
              </a:rPr>
              <a:t>Formula Components</a:t>
            </a:r>
          </a:p>
        </p:txBody>
      </p:sp>
      <p:pic>
        <p:nvPicPr>
          <p:cNvPr id="6" name="Picture 5">
            <a:extLst>
              <a:ext uri="{FF2B5EF4-FFF2-40B4-BE49-F238E27FC236}">
                <a16:creationId xmlns:a16="http://schemas.microsoft.com/office/drawing/2014/main" id="{0238CB20-B90C-BD49-A051-FB625DE6B7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2109" y="1702292"/>
            <a:ext cx="2195499" cy="2052791"/>
          </a:xfrm>
          <a:prstGeom prst="rect">
            <a:avLst/>
          </a:prstGeom>
        </p:spPr>
      </p:pic>
      <p:pic>
        <p:nvPicPr>
          <p:cNvPr id="8" name="Picture 7">
            <a:extLst>
              <a:ext uri="{FF2B5EF4-FFF2-40B4-BE49-F238E27FC236}">
                <a16:creationId xmlns:a16="http://schemas.microsoft.com/office/drawing/2014/main" id="{E179429B-543D-4B4E-BED8-09E82E8213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8366" y="1521555"/>
            <a:ext cx="2063386" cy="1877681"/>
          </a:xfrm>
          <a:prstGeom prst="rect">
            <a:avLst/>
          </a:prstGeom>
        </p:spPr>
      </p:pic>
      <p:pic>
        <p:nvPicPr>
          <p:cNvPr id="12" name="Picture 11">
            <a:extLst>
              <a:ext uri="{FF2B5EF4-FFF2-40B4-BE49-F238E27FC236}">
                <a16:creationId xmlns:a16="http://schemas.microsoft.com/office/drawing/2014/main" id="{C2DAA14E-913B-0645-A673-7FFA01210D0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11116" y="4048705"/>
            <a:ext cx="1964570" cy="2141382"/>
          </a:xfrm>
          <a:prstGeom prst="rect">
            <a:avLst/>
          </a:prstGeom>
        </p:spPr>
      </p:pic>
      <p:pic>
        <p:nvPicPr>
          <p:cNvPr id="14" name="Picture 13">
            <a:extLst>
              <a:ext uri="{FF2B5EF4-FFF2-40B4-BE49-F238E27FC236}">
                <a16:creationId xmlns:a16="http://schemas.microsoft.com/office/drawing/2014/main" id="{CE0AC783-6168-A649-9101-0F6B424FFEC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0220" y="1777676"/>
            <a:ext cx="1761131" cy="1902022"/>
          </a:xfrm>
          <a:prstGeom prst="rect">
            <a:avLst/>
          </a:prstGeom>
        </p:spPr>
      </p:pic>
      <p:pic>
        <p:nvPicPr>
          <p:cNvPr id="4" name="Picture 3"/>
          <p:cNvPicPr>
            <a:picLocks noChangeAspect="1"/>
          </p:cNvPicPr>
          <p:nvPr/>
        </p:nvPicPr>
        <p:blipFill>
          <a:blip r:embed="rId7"/>
          <a:stretch>
            <a:fillRect/>
          </a:stretch>
        </p:blipFill>
        <p:spPr>
          <a:xfrm>
            <a:off x="1749403" y="4048705"/>
            <a:ext cx="1774090" cy="2005758"/>
          </a:xfrm>
          <a:prstGeom prst="rect">
            <a:avLst/>
          </a:prstGeom>
        </p:spPr>
      </p:pic>
    </p:spTree>
    <p:extLst>
      <p:ext uri="{BB962C8B-B14F-4D97-AF65-F5344CB8AC3E}">
        <p14:creationId xmlns:p14="http://schemas.microsoft.com/office/powerpoint/2010/main" val="3526753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a:spLocks/>
          </p:cNvSpPr>
          <p:nvPr/>
        </p:nvSpPr>
        <p:spPr bwMode="auto">
          <a:xfrm>
            <a:off x="636415" y="1264697"/>
            <a:ext cx="2975580" cy="1037578"/>
          </a:xfrm>
          <a:prstGeom prst="roundRect">
            <a:avLst/>
          </a:prstGeom>
          <a:solidFill>
            <a:srgbClr val="0033CC"/>
          </a:solidFill>
          <a:ln w="9525" cap="flat" cmpd="sng" algn="ctr">
            <a:noFill/>
            <a:prstDash val="solid"/>
            <a:round/>
            <a:headEnd type="none" w="med" len="med"/>
            <a:tailEnd type="none" w="med" len="med"/>
          </a:ln>
          <a:effectLst>
            <a:outerShdw blurRad="50800" dist="38100" dir="2700000" algn="tl" rotWithShape="0">
              <a:prstClr val="black">
                <a:alpha val="40000"/>
              </a:prstClr>
            </a:outerShdw>
            <a:softEdge rad="0"/>
          </a:effectLst>
          <a:scene3d>
            <a:camera prst="orthographicFront"/>
            <a:lightRig rig="threePt" dir="t"/>
          </a:scene3d>
          <a:sp3d>
            <a:bevelT/>
            <a:bevelB/>
          </a:sp3d>
        </p:spPr>
        <p:txBody>
          <a:bodyPr lIns="157661" anchor="ctr"/>
          <a:lstStyle/>
          <a:p>
            <a:pPr eaLnBrk="0" fontAlgn="base" hangingPunct="0">
              <a:spcBef>
                <a:spcPct val="0"/>
              </a:spcBef>
              <a:spcAft>
                <a:spcPct val="0"/>
              </a:spcAft>
              <a:defRPr/>
            </a:pPr>
            <a:r>
              <a:rPr lang="en-US" sz="2000" b="1" dirty="0">
                <a:solidFill>
                  <a:schemeClr val="bg1"/>
                </a:solidFill>
                <a:latin typeface="Arial"/>
                <a:ea typeface="MS PGothic" pitchFamily="34" charset="-128"/>
                <a:cs typeface="Calibri" pitchFamily="34" charset="0"/>
              </a:rPr>
              <a:t>Statewide Mobility</a:t>
            </a:r>
          </a:p>
          <a:p>
            <a:pPr eaLnBrk="0" fontAlgn="base" hangingPunct="0">
              <a:spcBef>
                <a:spcPct val="0"/>
              </a:spcBef>
              <a:spcAft>
                <a:spcPct val="0"/>
              </a:spcAft>
              <a:defRPr/>
            </a:pPr>
            <a:r>
              <a:rPr lang="en-US" sz="2000" b="1" dirty="0">
                <a:solidFill>
                  <a:schemeClr val="bg1"/>
                </a:solidFill>
                <a:latin typeface="Arial"/>
                <a:ea typeface="MS PGothic" pitchFamily="34" charset="-128"/>
                <a:cs typeface="Calibri" pitchFamily="34" charset="0"/>
              </a:rPr>
              <a:t>(Central Office)</a:t>
            </a:r>
          </a:p>
        </p:txBody>
      </p:sp>
      <p:sp>
        <p:nvSpPr>
          <p:cNvPr id="2" name="Slide Number Placeholder 1"/>
          <p:cNvSpPr>
            <a:spLocks noGrp="1"/>
          </p:cNvSpPr>
          <p:nvPr>
            <p:ph type="sldNum" sz="quarter" idx="12"/>
          </p:nvPr>
        </p:nvSpPr>
        <p:spPr/>
        <p:txBody>
          <a:bodyPr/>
          <a:lstStyle/>
          <a:p>
            <a:fld id="{11F27F3A-B3E9-41ED-AF8F-A365F10BB65F}" type="slidenum">
              <a:rPr lang="en-US" smtClean="0">
                <a:solidFill>
                  <a:srgbClr val="1F497D"/>
                </a:solidFill>
              </a:rPr>
              <a:pPr/>
              <a:t>9</a:t>
            </a:fld>
            <a:endParaRPr lang="en-US" dirty="0">
              <a:solidFill>
                <a:srgbClr val="1F497D"/>
              </a:solidFill>
            </a:endParaRPr>
          </a:p>
        </p:txBody>
      </p:sp>
      <p:sp>
        <p:nvSpPr>
          <p:cNvPr id="6" name="Title 5"/>
          <p:cNvSpPr>
            <a:spLocks noGrp="1"/>
          </p:cNvSpPr>
          <p:nvPr>
            <p:ph type="ctrTitle" idx="4294967295"/>
          </p:nvPr>
        </p:nvSpPr>
        <p:spPr>
          <a:xfrm>
            <a:off x="665255" y="343266"/>
            <a:ext cx="7341640" cy="709396"/>
          </a:xfrm>
        </p:spPr>
        <p:txBody>
          <a:bodyPr>
            <a:noAutofit/>
          </a:bodyPr>
          <a:lstStyle/>
          <a:p>
            <a:r>
              <a:rPr lang="en-US" b="1" dirty="0">
                <a:solidFill>
                  <a:schemeClr val="accent2"/>
                </a:solidFill>
                <a:latin typeface="Arial Black" panose="020B0604020202020204" pitchFamily="34" charset="0"/>
                <a:ea typeface="MS PGothic" pitchFamily="34" charset="-128"/>
                <a:cs typeface="Arial Black" panose="020B0604020202020204" pitchFamily="34" charset="0"/>
              </a:rPr>
              <a:t>Two Phase Prioritization</a:t>
            </a:r>
            <a:endParaRPr lang="en-US" b="1" dirty="0">
              <a:solidFill>
                <a:schemeClr val="accent2"/>
              </a:solidFill>
              <a:latin typeface="Arial Black" panose="020B0604020202020204" pitchFamily="34" charset="0"/>
              <a:cs typeface="Arial Black" panose="020B0604020202020204" pitchFamily="34" charset="0"/>
            </a:endParaRPr>
          </a:p>
        </p:txBody>
      </p:sp>
      <p:sp>
        <p:nvSpPr>
          <p:cNvPr id="11" name="Rounded Rectangle 10"/>
          <p:cNvSpPr/>
          <p:nvPr/>
        </p:nvSpPr>
        <p:spPr bwMode="auto">
          <a:xfrm>
            <a:off x="4531947" y="1846229"/>
            <a:ext cx="3247079" cy="912091"/>
          </a:xfrm>
          <a:prstGeom prst="roundRect">
            <a:avLst/>
          </a:prstGeom>
          <a:solidFill>
            <a:srgbClr val="058A05"/>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scene3d>
            <a:camera prst="orthographicFront"/>
            <a:lightRig rig="threePt" dir="t"/>
          </a:scene3d>
          <a:sp3d>
            <a:bevelT/>
            <a:bevelB/>
          </a:sp3d>
        </p:spPr>
        <p:txBody>
          <a:bodyPr lIns="157661" anchor="ctr"/>
          <a:lstStyle/>
          <a:p>
            <a:pPr eaLnBrk="0" fontAlgn="base" hangingPunct="0">
              <a:spcBef>
                <a:spcPct val="0"/>
              </a:spcBef>
              <a:spcAft>
                <a:spcPct val="0"/>
              </a:spcAft>
              <a:defRPr/>
            </a:pPr>
            <a:r>
              <a:rPr lang="en-US" sz="2000" b="1" dirty="0">
                <a:solidFill>
                  <a:srgbClr val="FFFFFF"/>
                </a:solidFill>
                <a:latin typeface="Arial"/>
                <a:ea typeface="MS PGothic" pitchFamily="34" charset="-128"/>
                <a:cs typeface="Calibri" pitchFamily="34" charset="0"/>
              </a:rPr>
              <a:t>District Impact</a:t>
            </a:r>
          </a:p>
          <a:p>
            <a:pPr eaLnBrk="0" fontAlgn="base" hangingPunct="0">
              <a:spcBef>
                <a:spcPct val="0"/>
              </a:spcBef>
              <a:spcAft>
                <a:spcPct val="0"/>
              </a:spcAft>
              <a:defRPr/>
            </a:pPr>
            <a:r>
              <a:rPr lang="en-US" sz="2000" b="1" dirty="0">
                <a:solidFill>
                  <a:srgbClr val="FFFFFF"/>
                </a:solidFill>
                <a:latin typeface="Arial"/>
                <a:ea typeface="MS PGothic" pitchFamily="34" charset="-128"/>
                <a:cs typeface="Calibri" pitchFamily="34" charset="0"/>
              </a:rPr>
              <a:t>(ADD,MPO,HDO)</a:t>
            </a:r>
          </a:p>
        </p:txBody>
      </p:sp>
      <p:sp>
        <p:nvSpPr>
          <p:cNvPr id="13" name="Bent Arrow 12"/>
          <p:cNvSpPr/>
          <p:nvPr/>
        </p:nvSpPr>
        <p:spPr bwMode="auto">
          <a:xfrm rot="5400000">
            <a:off x="4032151" y="955490"/>
            <a:ext cx="407840" cy="1248153"/>
          </a:xfrm>
          <a:prstGeom prst="bentArrow">
            <a:avLst/>
          </a:prstGeom>
          <a:solidFill>
            <a:srgbClr val="002060"/>
          </a:solidFill>
          <a:ln w="9525" cap="flat" cmpd="sng" algn="ctr">
            <a:noFill/>
            <a:prstDash val="solid"/>
            <a:round/>
            <a:headEnd type="none" w="med" len="med"/>
            <a:tailEnd type="none" w="med" len="med"/>
          </a:ln>
          <a:effectLst/>
          <a:extLst/>
        </p:spPr>
        <p:txBody>
          <a:bodyPr/>
          <a:lstStyle/>
          <a:p>
            <a:pPr algn="r" eaLnBrk="0" fontAlgn="base" hangingPunct="0">
              <a:spcBef>
                <a:spcPct val="0"/>
              </a:spcBef>
              <a:spcAft>
                <a:spcPct val="0"/>
              </a:spcAft>
              <a:defRPr/>
            </a:pPr>
            <a:endParaRPr lang="en-US" sz="2069" dirty="0">
              <a:solidFill>
                <a:srgbClr val="000000"/>
              </a:solidFill>
              <a:latin typeface="Garamond" charset="0"/>
              <a:ea typeface="ＭＳ Ｐゴシック" charset="0"/>
            </a:endParaRPr>
          </a:p>
        </p:txBody>
      </p:sp>
      <p:sp>
        <p:nvSpPr>
          <p:cNvPr id="16" name="TextBox 15"/>
          <p:cNvSpPr txBox="1"/>
          <p:nvPr/>
        </p:nvSpPr>
        <p:spPr>
          <a:xfrm>
            <a:off x="665255" y="2392221"/>
            <a:ext cx="3760971" cy="3054682"/>
          </a:xfrm>
          <a:prstGeom prst="rect">
            <a:avLst/>
          </a:prstGeom>
          <a:noFill/>
        </p:spPr>
        <p:txBody>
          <a:bodyPr wrap="square">
            <a:spAutoFit/>
          </a:bodyPr>
          <a:lstStyle/>
          <a:p>
            <a:pPr eaLnBrk="0" fontAlgn="base" hangingPunct="0">
              <a:spcBef>
                <a:spcPts val="517"/>
              </a:spcBef>
              <a:spcAft>
                <a:spcPct val="0"/>
              </a:spcAft>
              <a:defRPr/>
            </a:pPr>
            <a:r>
              <a:rPr lang="en-US" sz="2000" b="1" dirty="0">
                <a:solidFill>
                  <a:prstClr val="black">
                    <a:lumMod val="65000"/>
                    <a:lumOff val="35000"/>
                  </a:prstClr>
                </a:solidFill>
                <a:latin typeface="Arial"/>
                <a:ea typeface="MS PGothic" pitchFamily="34" charset="-128"/>
              </a:rPr>
              <a:t>Focus </a:t>
            </a:r>
            <a:r>
              <a:rPr lang="en-US" sz="2000" b="1" dirty="0">
                <a:solidFill>
                  <a:prstClr val="black">
                    <a:lumMod val="65000"/>
                    <a:lumOff val="35000"/>
                  </a:prstClr>
                </a:solidFill>
                <a:latin typeface="Arial"/>
                <a:ea typeface="MS PGothic" pitchFamily="34" charset="-128"/>
                <a:sym typeface="Wingdings" pitchFamily="2" charset="2"/>
              </a:rPr>
              <a:t> </a:t>
            </a:r>
            <a:br>
              <a:rPr lang="en-US" sz="2000" b="1" dirty="0">
                <a:solidFill>
                  <a:prstClr val="black">
                    <a:lumMod val="65000"/>
                    <a:lumOff val="35000"/>
                  </a:prstClr>
                </a:solidFill>
                <a:latin typeface="Arial"/>
                <a:ea typeface="MS PGothic" pitchFamily="34" charset="-128"/>
                <a:sym typeface="Wingdings" pitchFamily="2" charset="2"/>
              </a:rPr>
            </a:br>
            <a:r>
              <a:rPr lang="en-US" sz="2000" b="1" dirty="0">
                <a:solidFill>
                  <a:prstClr val="black">
                    <a:lumMod val="65000"/>
                    <a:lumOff val="35000"/>
                  </a:prstClr>
                </a:solidFill>
                <a:latin typeface="Arial"/>
                <a:ea typeface="MS PGothic" pitchFamily="34" charset="-128"/>
                <a:sym typeface="Wingdings" pitchFamily="2" charset="2"/>
              </a:rPr>
              <a:t>Address Congestion </a:t>
            </a:r>
            <a:br>
              <a:rPr lang="en-US" sz="2000" b="1" dirty="0">
                <a:solidFill>
                  <a:prstClr val="black">
                    <a:lumMod val="65000"/>
                    <a:lumOff val="35000"/>
                  </a:prstClr>
                </a:solidFill>
                <a:latin typeface="Arial"/>
                <a:ea typeface="MS PGothic" pitchFamily="34" charset="-128"/>
                <a:sym typeface="Wingdings" pitchFamily="2" charset="2"/>
              </a:rPr>
            </a:br>
            <a:r>
              <a:rPr lang="en-US" sz="2000" b="1" dirty="0">
                <a:solidFill>
                  <a:prstClr val="black">
                    <a:lumMod val="65000"/>
                    <a:lumOff val="35000"/>
                  </a:prstClr>
                </a:solidFill>
                <a:latin typeface="Arial"/>
                <a:ea typeface="MS PGothic" pitchFamily="34" charset="-128"/>
                <a:sym typeface="Wingdings" pitchFamily="2" charset="2"/>
              </a:rPr>
              <a:t>and Bottlenecks</a:t>
            </a:r>
            <a:endParaRPr lang="en-US" sz="2000" b="1" dirty="0">
              <a:solidFill>
                <a:prstClr val="black">
                  <a:lumMod val="65000"/>
                  <a:lumOff val="35000"/>
                </a:prstClr>
              </a:solidFill>
              <a:latin typeface="Arial"/>
              <a:ea typeface="MS PGothic" pitchFamily="34" charset="-128"/>
            </a:endParaRPr>
          </a:p>
          <a:p>
            <a:pPr eaLnBrk="0" fontAlgn="base" hangingPunct="0">
              <a:spcBef>
                <a:spcPts val="517"/>
              </a:spcBef>
              <a:spcAft>
                <a:spcPct val="0"/>
              </a:spcAft>
              <a:defRPr/>
            </a:pPr>
            <a:r>
              <a:rPr lang="en-US" sz="2000" u="sng" dirty="0">
                <a:solidFill>
                  <a:prstClr val="black">
                    <a:lumMod val="65000"/>
                    <a:lumOff val="35000"/>
                  </a:prstClr>
                </a:solidFill>
                <a:latin typeface="Arial"/>
                <a:ea typeface="MS PGothic" pitchFamily="34" charset="-128"/>
              </a:rPr>
              <a:t>Eligible Projects</a:t>
            </a:r>
          </a:p>
          <a:p>
            <a:pPr marL="199813" indent="-101275" eaLnBrk="0" fontAlgn="base" hangingPunct="0">
              <a:spcAft>
                <a:spcPct val="0"/>
              </a:spcAft>
              <a:buFont typeface="Arial" pitchFamily="34" charset="0"/>
              <a:buChar char="-"/>
              <a:defRPr/>
            </a:pPr>
            <a:r>
              <a:rPr lang="en-US" sz="2000" dirty="0">
                <a:solidFill>
                  <a:prstClr val="black">
                    <a:lumMod val="65000"/>
                    <a:lumOff val="35000"/>
                  </a:prstClr>
                </a:solidFill>
                <a:latin typeface="Arial"/>
                <a:ea typeface="MS PGothic" pitchFamily="34" charset="-128"/>
              </a:rPr>
              <a:t>Statewide type Projects (Interstates/NHS)</a:t>
            </a:r>
          </a:p>
          <a:p>
            <a:pPr marL="99907" indent="-99907" eaLnBrk="0" fontAlgn="base" hangingPunct="0">
              <a:spcBef>
                <a:spcPts val="517"/>
              </a:spcBef>
              <a:spcAft>
                <a:spcPct val="0"/>
              </a:spcAft>
              <a:buFont typeface="Arial" pitchFamily="34" charset="0"/>
              <a:buChar char="•"/>
              <a:defRPr/>
            </a:pPr>
            <a:r>
              <a:rPr lang="en-US" sz="2000" dirty="0">
                <a:solidFill>
                  <a:prstClr val="black">
                    <a:lumMod val="65000"/>
                    <a:lumOff val="35000"/>
                  </a:prstClr>
                </a:solidFill>
                <a:latin typeface="Arial"/>
                <a:ea typeface="MS PGothic" pitchFamily="34" charset="-128"/>
              </a:rPr>
              <a:t>Selection100% Data</a:t>
            </a:r>
          </a:p>
          <a:p>
            <a:pPr marL="99907" indent="-99907" eaLnBrk="0" fontAlgn="base" hangingPunct="0">
              <a:spcBef>
                <a:spcPts val="517"/>
              </a:spcBef>
              <a:spcAft>
                <a:spcPct val="0"/>
              </a:spcAft>
              <a:buFont typeface="Arial" pitchFamily="34" charset="0"/>
              <a:buChar char="•"/>
              <a:defRPr/>
            </a:pPr>
            <a:r>
              <a:rPr lang="en-US" sz="2000" dirty="0">
                <a:solidFill>
                  <a:prstClr val="black">
                    <a:lumMod val="65000"/>
                    <a:lumOff val="35000"/>
                  </a:prstClr>
                </a:solidFill>
                <a:latin typeface="Arial"/>
                <a:ea typeface="MS PGothic" pitchFamily="34" charset="-128"/>
              </a:rPr>
              <a:t>Projects Programmed prior to Area Planning Input</a:t>
            </a:r>
          </a:p>
        </p:txBody>
      </p:sp>
      <p:sp>
        <p:nvSpPr>
          <p:cNvPr id="17" name="TextBox 16"/>
          <p:cNvSpPr txBox="1"/>
          <p:nvPr/>
        </p:nvSpPr>
        <p:spPr>
          <a:xfrm>
            <a:off x="4657864" y="2825048"/>
            <a:ext cx="4616138" cy="2620204"/>
          </a:xfrm>
          <a:prstGeom prst="rect">
            <a:avLst/>
          </a:prstGeom>
          <a:noFill/>
        </p:spPr>
        <p:txBody>
          <a:bodyPr wrap="square">
            <a:spAutoFit/>
          </a:bodyPr>
          <a:lstStyle/>
          <a:p>
            <a:pPr eaLnBrk="0" fontAlgn="base" hangingPunct="0">
              <a:spcBef>
                <a:spcPts val="517"/>
              </a:spcBef>
              <a:spcAft>
                <a:spcPct val="0"/>
              </a:spcAft>
              <a:defRPr/>
            </a:pPr>
            <a:r>
              <a:rPr lang="en-US" sz="1897" b="1" dirty="0">
                <a:solidFill>
                  <a:prstClr val="black">
                    <a:lumMod val="65000"/>
                    <a:lumOff val="35000"/>
                  </a:prstClr>
                </a:solidFill>
                <a:latin typeface="Arial"/>
                <a:ea typeface="MS PGothic" pitchFamily="34" charset="-128"/>
              </a:rPr>
              <a:t>Focus </a:t>
            </a:r>
            <a:r>
              <a:rPr lang="en-US" sz="1897" b="1" dirty="0">
                <a:solidFill>
                  <a:prstClr val="black">
                    <a:lumMod val="65000"/>
                    <a:lumOff val="35000"/>
                  </a:prstClr>
                </a:solidFill>
                <a:latin typeface="Arial"/>
                <a:ea typeface="MS PGothic" pitchFamily="34" charset="-128"/>
                <a:sym typeface="Wingdings" pitchFamily="2" charset="2"/>
              </a:rPr>
              <a:t> </a:t>
            </a:r>
          </a:p>
          <a:p>
            <a:pPr eaLnBrk="0" fontAlgn="base" hangingPunct="0">
              <a:spcBef>
                <a:spcPts val="517"/>
              </a:spcBef>
              <a:spcAft>
                <a:spcPct val="0"/>
              </a:spcAft>
              <a:defRPr/>
            </a:pPr>
            <a:r>
              <a:rPr lang="en-US" sz="1897" b="1" dirty="0">
                <a:solidFill>
                  <a:prstClr val="black">
                    <a:lumMod val="65000"/>
                    <a:lumOff val="35000"/>
                  </a:prstClr>
                </a:solidFill>
                <a:latin typeface="Arial"/>
                <a:ea typeface="MS PGothic" pitchFamily="34" charset="-128"/>
                <a:sym typeface="Wingdings" pitchFamily="2" charset="2"/>
              </a:rPr>
              <a:t>Improve Connectivity within Districts</a:t>
            </a:r>
            <a:endParaRPr lang="en-US" sz="1897" b="1" dirty="0">
              <a:solidFill>
                <a:prstClr val="black">
                  <a:lumMod val="65000"/>
                  <a:lumOff val="35000"/>
                </a:prstClr>
              </a:solidFill>
              <a:latin typeface="Arial"/>
              <a:ea typeface="MS PGothic" pitchFamily="34" charset="-128"/>
            </a:endParaRPr>
          </a:p>
          <a:p>
            <a:pPr eaLnBrk="0" fontAlgn="base" hangingPunct="0">
              <a:spcBef>
                <a:spcPts val="517"/>
              </a:spcBef>
              <a:spcAft>
                <a:spcPct val="0"/>
              </a:spcAft>
              <a:defRPr/>
            </a:pPr>
            <a:r>
              <a:rPr lang="en-US" sz="1897" u="sng" dirty="0">
                <a:solidFill>
                  <a:prstClr val="black">
                    <a:lumMod val="65000"/>
                    <a:lumOff val="35000"/>
                  </a:prstClr>
                </a:solidFill>
                <a:latin typeface="Arial"/>
                <a:ea typeface="MS PGothic" pitchFamily="34" charset="-128"/>
              </a:rPr>
              <a:t>Eligible Projects</a:t>
            </a:r>
          </a:p>
          <a:p>
            <a:pPr marL="199813" indent="-101275" eaLnBrk="0" fontAlgn="base" hangingPunct="0">
              <a:spcAft>
                <a:spcPct val="0"/>
              </a:spcAft>
              <a:buFont typeface="Arial" pitchFamily="34" charset="0"/>
              <a:buChar char="-"/>
              <a:defRPr/>
            </a:pPr>
            <a:r>
              <a:rPr lang="en-US" sz="1897" dirty="0">
                <a:solidFill>
                  <a:prstClr val="black">
                    <a:lumMod val="65000"/>
                    <a:lumOff val="35000"/>
                  </a:prstClr>
                </a:solidFill>
                <a:latin typeface="Arial"/>
                <a:ea typeface="MS PGothic" pitchFamily="34" charset="-128"/>
              </a:rPr>
              <a:t>Projects Not Selected in Statewide Mobility Category</a:t>
            </a:r>
          </a:p>
          <a:p>
            <a:pPr marL="199813" indent="-101275" eaLnBrk="0" fontAlgn="base" hangingPunct="0">
              <a:spcAft>
                <a:spcPct val="0"/>
              </a:spcAft>
              <a:buFont typeface="Arial" pitchFamily="34" charset="0"/>
              <a:buChar char="-"/>
              <a:defRPr/>
            </a:pPr>
            <a:r>
              <a:rPr lang="en-US" sz="1897" dirty="0">
                <a:solidFill>
                  <a:prstClr val="black">
                    <a:lumMod val="65000"/>
                    <a:lumOff val="35000"/>
                  </a:prstClr>
                </a:solidFill>
                <a:latin typeface="Arial"/>
                <a:ea typeface="MS PGothic" pitchFamily="34" charset="-128"/>
              </a:rPr>
              <a:t>District Projects</a:t>
            </a:r>
          </a:p>
          <a:p>
            <a:pPr marL="99907" indent="-99907" eaLnBrk="0" fontAlgn="base" hangingPunct="0">
              <a:spcBef>
                <a:spcPts val="517"/>
              </a:spcBef>
              <a:spcAft>
                <a:spcPct val="0"/>
              </a:spcAft>
              <a:buFont typeface="Arial" pitchFamily="34" charset="0"/>
              <a:buChar char="•"/>
              <a:defRPr/>
            </a:pPr>
            <a:r>
              <a:rPr lang="en-US" sz="1897" dirty="0">
                <a:solidFill>
                  <a:prstClr val="black">
                    <a:lumMod val="65000"/>
                    <a:lumOff val="35000"/>
                  </a:prstClr>
                </a:solidFill>
                <a:latin typeface="Arial"/>
                <a:ea typeface="MS PGothic" pitchFamily="34" charset="-128"/>
              </a:rPr>
              <a:t>Selection based on 70% Data &amp; 30% Area Planning Input</a:t>
            </a:r>
          </a:p>
        </p:txBody>
      </p:sp>
    </p:spTree>
    <p:extLst>
      <p:ext uri="{BB962C8B-B14F-4D97-AF65-F5344CB8AC3E}">
        <p14:creationId xmlns:p14="http://schemas.microsoft.com/office/powerpoint/2010/main" val="1929433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2345</TotalTime>
  <Words>1555</Words>
  <Application>Microsoft Office PowerPoint</Application>
  <PresentationFormat>Widescreen</PresentationFormat>
  <Paragraphs>350</Paragraphs>
  <Slides>15</Slides>
  <Notes>15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ＭＳ Ｐゴシック</vt:lpstr>
      <vt:lpstr>ＭＳ Ｐゴシック</vt:lpstr>
      <vt:lpstr>Arial</vt:lpstr>
      <vt:lpstr>Arial Black</vt:lpstr>
      <vt:lpstr>Calibri</vt:lpstr>
      <vt:lpstr>Garamond</vt:lpstr>
      <vt:lpstr>Trebuchet MS</vt:lpstr>
      <vt:lpstr>Wingdings</vt:lpstr>
      <vt:lpstr>Wingdings 3</vt:lpstr>
      <vt:lpstr>Facet</vt:lpstr>
      <vt:lpstr>PowerPoint Presentation</vt:lpstr>
      <vt:lpstr>PowerPoint Presentation</vt:lpstr>
      <vt:lpstr>SHIFT is…</vt:lpstr>
      <vt:lpstr>SHIFT Results – 2018 Highway Plan</vt:lpstr>
      <vt:lpstr>Focus on Safety and Improvements</vt:lpstr>
      <vt:lpstr>SHIFT Process</vt:lpstr>
      <vt:lpstr>2020 Sponsorship Allotments</vt:lpstr>
      <vt:lpstr>Formula Components</vt:lpstr>
      <vt:lpstr>Two Phase Prioritization</vt:lpstr>
      <vt:lpstr>2020 Funding Formula Statewide            Regional *</vt:lpstr>
      <vt:lpstr>PowerPoint Presentation</vt:lpstr>
      <vt:lpstr> </vt:lpstr>
      <vt:lpstr>Advisory Committee</vt:lpstr>
      <vt:lpstr>Component Improvements </vt:lpstr>
      <vt:lpstr>PowerPoint Presentation</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Vaughan, Eileen (KYTC)</dc:creator>
  <cp:lastModifiedBy>Vaughan, Eileen (KYTC)</cp:lastModifiedBy>
  <cp:revision>153</cp:revision>
  <cp:lastPrinted>2018-10-16T18:40:30Z</cp:lastPrinted>
  <dcterms:created xsi:type="dcterms:W3CDTF">2018-08-29T12:49:54Z</dcterms:created>
  <dcterms:modified xsi:type="dcterms:W3CDTF">2018-12-13T20:26:16Z</dcterms:modified>
</cp:coreProperties>
</file>